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1" r:id="rId5"/>
    <p:sldId id="262" r:id="rId6"/>
    <p:sldId id="268" r:id="rId7"/>
    <p:sldId id="269" r:id="rId8"/>
    <p:sldId id="270" r:id="rId9"/>
    <p:sldId id="271" r:id="rId10"/>
    <p:sldId id="272" r:id="rId11"/>
    <p:sldId id="273" r:id="rId12"/>
    <p:sldId id="275" r:id="rId13"/>
    <p:sldId id="274" r:id="rId14"/>
    <p:sldId id="276" r:id="rId15"/>
    <p:sldId id="277" r:id="rId16"/>
    <p:sldId id="281" r:id="rId17"/>
    <p:sldId id="282" r:id="rId18"/>
    <p:sldId id="279" r:id="rId19"/>
    <p:sldId id="280" r:id="rId20"/>
    <p:sldId id="278" r:id="rId21"/>
    <p:sldId id="283" r:id="rId22"/>
    <p:sldId id="265" r:id="rId23"/>
    <p:sldId id="284" r:id="rId24"/>
    <p:sldId id="286" r:id="rId25"/>
    <p:sldId id="285" r:id="rId26"/>
    <p:sldId id="287" r:id="rId27"/>
    <p:sldId id="288" r:id="rId28"/>
    <p:sldId id="289" r:id="rId29"/>
    <p:sldId id="290" r:id="rId30"/>
    <p:sldId id="291" r:id="rId31"/>
    <p:sldId id="292" r:id="rId32"/>
    <p:sldId id="293" r:id="rId33"/>
    <p:sldId id="297" r:id="rId34"/>
    <p:sldId id="295" r:id="rId35"/>
    <p:sldId id="294" r:id="rId36"/>
    <p:sldId id="266" r:id="rId37"/>
  </p:sldIdLst>
  <p:sldSz cx="18288000" cy="10287000"/>
  <p:notesSz cx="6858000" cy="9144000"/>
  <p:embeddedFontLst>
    <p:embeddedFont>
      <p:font typeface="Computer Says No" panose="020B0604020202020204" charset="0"/>
      <p:regular r:id="rId38"/>
    </p:embeddedFont>
    <p:embeddedFont>
      <p:font typeface="Poppins" panose="020B0604020202020204" charset="0"/>
      <p:regular r:id="rId39"/>
    </p:embeddedFont>
    <p:embeddedFont>
      <p:font typeface="Poppins Medium" panose="020B0604020202020204" charset="0"/>
      <p:regular r:id="rId40"/>
    </p:embeddedFont>
    <p:embeddedFont>
      <p:font typeface="Poppins Light" panose="020B0604020202020204" charset="0"/>
      <p:regular r:id="rId41"/>
    </p:embeddedFont>
    <p:embeddedFont>
      <p:font typeface="Calibri" panose="020F0502020204030204" pitchFamily="34" charset="0"/>
      <p:regular r:id="rId42"/>
      <p:bold r:id="rId43"/>
      <p:italic r:id="rId44"/>
      <p:boldItalic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2" d="100"/>
          <a:sy n="42" d="100"/>
        </p:scale>
        <p:origin x="780" y="64"/>
      </p:cViewPr>
      <p:guideLst>
        <p:guide orient="horz" pos="2136"/>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11" Type="http://schemas.openxmlformats.org/officeDocument/2006/relationships/image" Target="../media/image27.png"/><Relationship Id="rId15" Type="http://schemas.openxmlformats.org/officeDocument/2006/relationships/image" Target="../media/image3.png"/><Relationship Id="rId10" Type="http://schemas.openxmlformats.org/officeDocument/2006/relationships/image" Target="../media/image28.svg"/><Relationship Id="rId9" Type="http://schemas.openxmlformats.org/officeDocument/2006/relationships/image" Target="../media/image26.png"/><Relationship Id="rId14" Type="http://schemas.openxmlformats.org/officeDocument/2006/relationships/image" Target="../media/image32.sv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3.svg"/><Relationship Id="rId7"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Freeform 4"/>
          <p:cNvSpPr/>
          <p:nvPr/>
        </p:nvSpPr>
        <p:spPr>
          <a:xfrm>
            <a:off x="6880213" y="-1004412"/>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2"/>
            <a:stretch>
              <a:fillRect/>
            </a:stretch>
          </a:blipFill>
        </p:spPr>
      </p:sp>
      <p:sp>
        <p:nvSpPr>
          <p:cNvPr id="6" name="TextBox 6"/>
          <p:cNvSpPr txBox="1"/>
          <p:nvPr/>
        </p:nvSpPr>
        <p:spPr>
          <a:xfrm>
            <a:off x="3810000" y="8195831"/>
            <a:ext cx="6926813" cy="462947"/>
          </a:xfrm>
          <a:prstGeom prst="rect">
            <a:avLst/>
          </a:prstGeom>
        </p:spPr>
        <p:txBody>
          <a:bodyPr lIns="0" tIns="0" rIns="0" bIns="0" rtlCol="0" anchor="t">
            <a:spAutoFit/>
          </a:bodyPr>
          <a:lstStyle/>
          <a:p>
            <a:pPr algn="ctr">
              <a:lnSpc>
                <a:spcPts val="3799"/>
              </a:lnSpc>
            </a:pPr>
            <a:r>
              <a:rPr lang="en-US" sz="2714" b="1" dirty="0" smtClean="0">
                <a:solidFill>
                  <a:schemeClr val="bg1"/>
                </a:solidFill>
                <a:latin typeface="Poppins Light"/>
                <a:ea typeface="Poppins Light"/>
                <a:cs typeface="Poppins Light"/>
                <a:sym typeface="Poppins Light"/>
              </a:rPr>
              <a:t>BY ABDULLAH IMRAN</a:t>
            </a:r>
            <a:endParaRPr lang="en-US" sz="2714" b="1" dirty="0">
              <a:solidFill>
                <a:schemeClr val="bg1"/>
              </a:solidFill>
              <a:latin typeface="Poppins Light"/>
              <a:ea typeface="Poppins Light"/>
              <a:cs typeface="Poppins Light"/>
              <a:sym typeface="Poppins Light"/>
            </a:endParaRPr>
          </a:p>
        </p:txBody>
      </p:sp>
      <p:sp>
        <p:nvSpPr>
          <p:cNvPr id="7" name="Freeform 7"/>
          <p:cNvSpPr/>
          <p:nvPr/>
        </p:nvSpPr>
        <p:spPr>
          <a:xfrm>
            <a:off x="-391635" y="1333816"/>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3"/>
            <a:stretch>
              <a:fillRect/>
            </a:stretch>
          </a:blipFill>
        </p:spPr>
      </p:sp>
      <p:sp>
        <p:nvSpPr>
          <p:cNvPr id="8" name="Freeform 8"/>
          <p:cNvSpPr/>
          <p:nvPr/>
        </p:nvSpPr>
        <p:spPr>
          <a:xfrm>
            <a:off x="-1201897" y="7505700"/>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4"/>
            <a:stretch>
              <a:fillRect/>
            </a:stretch>
          </a:blipFill>
        </p:spPr>
      </p:sp>
      <p:sp>
        <p:nvSpPr>
          <p:cNvPr id="9" name="TextBox 9"/>
          <p:cNvSpPr txBox="1"/>
          <p:nvPr/>
        </p:nvSpPr>
        <p:spPr>
          <a:xfrm>
            <a:off x="2133600" y="3835565"/>
            <a:ext cx="9916592" cy="4360168"/>
          </a:xfrm>
          <a:prstGeom prst="rect">
            <a:avLst/>
          </a:prstGeom>
        </p:spPr>
        <p:txBody>
          <a:bodyPr wrap="square" lIns="0" tIns="0" rIns="0" bIns="0" rtlCol="0" anchor="t">
            <a:spAutoFit/>
          </a:bodyPr>
          <a:lstStyle/>
          <a:p>
            <a:pPr algn="ctr">
              <a:lnSpc>
                <a:spcPts val="17048"/>
              </a:lnSpc>
            </a:pPr>
            <a:r>
              <a:rPr lang="en-US" sz="23677" b="1" dirty="0" smtClean="0">
                <a:solidFill>
                  <a:schemeClr val="bg1"/>
                </a:solidFill>
                <a:latin typeface="Computer Says No"/>
                <a:ea typeface="Computer Says No"/>
                <a:cs typeface="Computer Says No"/>
                <a:sym typeface="Computer Says No"/>
              </a:rPr>
              <a:t>BODY FAT PREDICTION</a:t>
            </a:r>
            <a:endParaRPr lang="en-US" sz="23677" b="1" dirty="0">
              <a:solidFill>
                <a:schemeClr val="bg1"/>
              </a:solidFill>
              <a:latin typeface="Computer Says No"/>
              <a:ea typeface="Computer Says No"/>
              <a:cs typeface="Computer Says No"/>
              <a:sym typeface="Computer Says No"/>
            </a:endParaRPr>
          </a:p>
        </p:txBody>
      </p:sp>
      <p:sp>
        <p:nvSpPr>
          <p:cNvPr id="10" name="TextBox 10"/>
          <p:cNvSpPr txBox="1"/>
          <p:nvPr/>
        </p:nvSpPr>
        <p:spPr>
          <a:xfrm>
            <a:off x="2850925" y="3372520"/>
            <a:ext cx="7103952" cy="654025"/>
          </a:xfrm>
          <a:prstGeom prst="rect">
            <a:avLst/>
          </a:prstGeom>
        </p:spPr>
        <p:txBody>
          <a:bodyPr lIns="0" tIns="0" rIns="0" bIns="0" rtlCol="0" anchor="t">
            <a:spAutoFit/>
          </a:bodyPr>
          <a:lstStyle/>
          <a:p>
            <a:pPr algn="ctr">
              <a:lnSpc>
                <a:spcPts val="5147"/>
              </a:lnSpc>
            </a:pPr>
            <a:r>
              <a:rPr lang="en-US" sz="7148" dirty="0" smtClean="0">
                <a:solidFill>
                  <a:schemeClr val="bg1"/>
                </a:solidFill>
                <a:latin typeface="Computer Says No"/>
                <a:ea typeface="Computer Says No"/>
                <a:cs typeface="Computer Says No"/>
                <a:sym typeface="Computer Says No"/>
              </a:rPr>
              <a:t>MACHINE LEARNING</a:t>
            </a:r>
            <a:endParaRPr lang="en-US" sz="7148" dirty="0">
              <a:solidFill>
                <a:schemeClr val="bg1"/>
              </a:solidFill>
              <a:latin typeface="Computer Says No"/>
              <a:ea typeface="Computer Says No"/>
              <a:cs typeface="Computer Says No"/>
              <a:sym typeface="Computer Says No"/>
            </a:endParaRPr>
          </a:p>
        </p:txBody>
      </p:sp>
      <p:sp>
        <p:nvSpPr>
          <p:cNvPr id="11" name="Freeform 11"/>
          <p:cNvSpPr/>
          <p:nvPr/>
        </p:nvSpPr>
        <p:spPr>
          <a:xfrm flipH="1">
            <a:off x="11705259" y="2740763"/>
            <a:ext cx="6564598" cy="8947654"/>
          </a:xfrm>
          <a:custGeom>
            <a:avLst/>
            <a:gdLst/>
            <a:ahLst/>
            <a:cxnLst/>
            <a:rect l="l" t="t" r="r" b="b"/>
            <a:pathLst>
              <a:path w="8078630" h="11840963">
                <a:moveTo>
                  <a:pt x="8078630" y="0"/>
                </a:moveTo>
                <a:lnTo>
                  <a:pt x="0" y="0"/>
                </a:lnTo>
                <a:lnTo>
                  <a:pt x="0" y="11840963"/>
                </a:lnTo>
                <a:lnTo>
                  <a:pt x="8078630" y="11840963"/>
                </a:lnTo>
                <a:lnTo>
                  <a:pt x="8078630" y="0"/>
                </a:lnTo>
                <a:close/>
              </a:path>
            </a:pathLst>
          </a:custGeom>
          <a:blipFill>
            <a:blip r:embed="rId5"/>
            <a:stretch>
              <a:fillRect/>
            </a:stretch>
          </a:blipFill>
        </p:spPr>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092080"/>
            <a:ext cx="18288000" cy="9309220"/>
          </a:xfrm>
          <a:prstGeom prst="rect">
            <a:avLst/>
          </a:prstGeom>
        </p:spPr>
      </p:pic>
      <p:sp>
        <p:nvSpPr>
          <p:cNvPr id="3" name="Rectangle 2"/>
          <p:cNvSpPr/>
          <p:nvPr/>
        </p:nvSpPr>
        <p:spPr>
          <a:xfrm>
            <a:off x="5410200" y="176221"/>
            <a:ext cx="6447599" cy="938719"/>
          </a:xfrm>
          <a:prstGeom prst="rect">
            <a:avLst/>
          </a:prstGeom>
        </p:spPr>
        <p:txBody>
          <a:bodyPr wrap="none">
            <a:spAutoFit/>
          </a:bodyPr>
          <a:lstStyle/>
          <a:p>
            <a:r>
              <a:rPr lang="en-US" sz="5500" b="1" dirty="0" smtClean="0">
                <a:solidFill>
                  <a:schemeClr val="bg1"/>
                </a:solidFill>
                <a:latin typeface="Poppins" panose="020B0604020202020204" charset="0"/>
                <a:cs typeface="Poppins" panose="020B0604020202020204" charset="0"/>
              </a:rPr>
              <a:t>Correlation Matrix</a:t>
            </a:r>
            <a:endParaRPr lang="en-US" sz="5500" b="1" dirty="0"/>
          </a:p>
        </p:txBody>
      </p:sp>
    </p:spTree>
    <p:extLst>
      <p:ext uri="{BB962C8B-B14F-4D97-AF65-F5344CB8AC3E}">
        <p14:creationId xmlns:p14="http://schemas.microsoft.com/office/powerpoint/2010/main" val="7082835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4"/>
          <p:cNvSpPr txBox="1"/>
          <p:nvPr/>
        </p:nvSpPr>
        <p:spPr>
          <a:xfrm>
            <a:off x="5029200" y="1257300"/>
            <a:ext cx="11125200" cy="967637"/>
          </a:xfrm>
          <a:prstGeom prst="rect">
            <a:avLst/>
          </a:prstGeom>
        </p:spPr>
        <p:txBody>
          <a:bodyPr wrap="square" lIns="0" tIns="0" rIns="0" bIns="0" rtlCol="0" anchor="t">
            <a:spAutoFit/>
          </a:bodyPr>
          <a:lstStyle/>
          <a:p>
            <a:pPr marL="0" lvl="0" indent="0" algn="l">
              <a:lnSpc>
                <a:spcPts val="6934"/>
              </a:lnSpc>
              <a:spcBef>
                <a:spcPct val="0"/>
              </a:spcBef>
            </a:pPr>
            <a:r>
              <a:rPr lang="en-US" sz="13500" b="1" dirty="0" smtClean="0">
                <a:solidFill>
                  <a:schemeClr val="bg1"/>
                </a:solidFill>
                <a:latin typeface="Computer Says No"/>
                <a:ea typeface="Computer Says No"/>
                <a:cs typeface="Computer Says No"/>
                <a:sym typeface="Computer Says No"/>
              </a:rPr>
              <a:t>FEATURE ENGINEERING</a:t>
            </a:r>
            <a:endParaRPr lang="en-US" sz="13500" b="1" dirty="0">
              <a:solidFill>
                <a:schemeClr val="bg1"/>
              </a:solidFill>
              <a:latin typeface="Computer Says No"/>
              <a:ea typeface="Computer Says No"/>
              <a:cs typeface="Computer Says No"/>
              <a:sym typeface="Computer Says No"/>
            </a:endParaRPr>
          </a:p>
        </p:txBody>
      </p:sp>
      <p:sp>
        <p:nvSpPr>
          <p:cNvPr id="3" name="TextBox 5"/>
          <p:cNvSpPr txBox="1"/>
          <p:nvPr/>
        </p:nvSpPr>
        <p:spPr>
          <a:xfrm>
            <a:off x="5562600" y="4076700"/>
            <a:ext cx="8223524" cy="3321422"/>
          </a:xfrm>
          <a:prstGeom prst="rect">
            <a:avLst/>
          </a:prstGeom>
        </p:spPr>
        <p:txBody>
          <a:bodyPr lIns="0" tIns="0" rIns="0" bIns="0" rtlCol="0" anchor="t">
            <a:spAutoFit/>
          </a:bodyPr>
          <a:lstStyle/>
          <a:p>
            <a:pPr marL="342900" indent="-342900" algn="l">
              <a:lnSpc>
                <a:spcPts val="3729"/>
              </a:lnSpc>
              <a:buFont typeface="Wingdings" panose="05000000000000000000" pitchFamily="2" charset="2"/>
              <a:buChar char="q"/>
            </a:pPr>
            <a:r>
              <a:rPr lang="en-US" sz="4500" dirty="0" smtClean="0">
                <a:solidFill>
                  <a:srgbClr val="FFFFFF"/>
                </a:solidFill>
                <a:latin typeface="Poppins Light"/>
                <a:ea typeface="Poppins Light"/>
                <a:cs typeface="Poppins Light"/>
                <a:sym typeface="Poppins Light"/>
              </a:rPr>
              <a:t>Adding New Features</a:t>
            </a:r>
          </a:p>
          <a:p>
            <a:pPr algn="l">
              <a:lnSpc>
                <a:spcPts val="3729"/>
              </a:lnSpc>
            </a:pPr>
            <a:r>
              <a:rPr lang="en-US" sz="4500" dirty="0" smtClean="0">
                <a:solidFill>
                  <a:srgbClr val="FFFFFF"/>
                </a:solidFill>
                <a:latin typeface="Poppins Light"/>
                <a:ea typeface="Poppins Light"/>
                <a:cs typeface="Poppins Light"/>
                <a:sym typeface="Poppins Light"/>
              </a:rPr>
              <a:t> </a:t>
            </a:r>
          </a:p>
          <a:p>
            <a:pPr marL="342900" indent="-342900" algn="l">
              <a:lnSpc>
                <a:spcPts val="3729"/>
              </a:lnSpc>
              <a:buFont typeface="Wingdings" panose="05000000000000000000" pitchFamily="2" charset="2"/>
              <a:buChar char="q"/>
            </a:pPr>
            <a:r>
              <a:rPr lang="en-US" sz="4500" dirty="0" smtClean="0">
                <a:solidFill>
                  <a:srgbClr val="FFFFFF"/>
                </a:solidFill>
                <a:latin typeface="Poppins Light"/>
                <a:ea typeface="Poppins Light"/>
                <a:cs typeface="Poppins Light"/>
                <a:sym typeface="Poppins Light"/>
              </a:rPr>
              <a:t>Feature Extraction </a:t>
            </a:r>
          </a:p>
          <a:p>
            <a:pPr algn="l">
              <a:lnSpc>
                <a:spcPts val="3729"/>
              </a:lnSpc>
            </a:pPr>
            <a:endParaRPr lang="en-US" sz="4500" dirty="0" smtClean="0">
              <a:solidFill>
                <a:srgbClr val="FFFFFF"/>
              </a:solidFill>
              <a:latin typeface="Poppins Light"/>
              <a:ea typeface="Poppins Light"/>
              <a:cs typeface="Poppins Light"/>
              <a:sym typeface="Poppins Light"/>
            </a:endParaRPr>
          </a:p>
          <a:p>
            <a:pPr marL="342900" indent="-342900" algn="l">
              <a:lnSpc>
                <a:spcPts val="3729"/>
              </a:lnSpc>
              <a:buFont typeface="Wingdings" panose="05000000000000000000" pitchFamily="2" charset="2"/>
              <a:buChar char="q"/>
            </a:pPr>
            <a:r>
              <a:rPr lang="en-US" sz="4500" dirty="0" smtClean="0">
                <a:solidFill>
                  <a:srgbClr val="FFFFFF"/>
                </a:solidFill>
                <a:latin typeface="Poppins Light"/>
                <a:ea typeface="Poppins Light"/>
                <a:cs typeface="Poppins Light"/>
                <a:sym typeface="Poppins Light"/>
              </a:rPr>
              <a:t>Outlier Handling </a:t>
            </a:r>
          </a:p>
          <a:p>
            <a:pPr marL="342900" indent="-342900" algn="l">
              <a:lnSpc>
                <a:spcPts val="3729"/>
              </a:lnSpc>
              <a:buFont typeface="Wingdings" panose="05000000000000000000" pitchFamily="2" charset="2"/>
              <a:buChar char="q"/>
            </a:pPr>
            <a:endParaRPr lang="en-US" sz="4500" dirty="0">
              <a:solidFill>
                <a:srgbClr val="FFFFFF"/>
              </a:solidFill>
              <a:latin typeface="Poppins Light"/>
              <a:ea typeface="Poppins Light"/>
              <a:cs typeface="Poppins Light"/>
              <a:sym typeface="Poppins Light"/>
            </a:endParaRPr>
          </a:p>
          <a:p>
            <a:pPr marL="342900" indent="-342900" algn="l">
              <a:lnSpc>
                <a:spcPts val="3729"/>
              </a:lnSpc>
              <a:buFont typeface="Wingdings" panose="05000000000000000000" pitchFamily="2" charset="2"/>
              <a:buChar char="q"/>
            </a:pPr>
            <a:r>
              <a:rPr lang="en-US" sz="4500" dirty="0" smtClean="0">
                <a:solidFill>
                  <a:srgbClr val="FFFFFF"/>
                </a:solidFill>
                <a:latin typeface="Poppins Light"/>
                <a:ea typeface="Poppins Light"/>
                <a:cs typeface="Poppins Light"/>
                <a:sym typeface="Poppins Light"/>
              </a:rPr>
              <a:t>Feature Scaling </a:t>
            </a:r>
            <a:endParaRPr lang="en-US" sz="4500" dirty="0">
              <a:solidFill>
                <a:srgbClr val="FFFFFF"/>
              </a:solidFill>
              <a:latin typeface="Poppins Light"/>
              <a:ea typeface="Poppins Light"/>
              <a:cs typeface="Poppins Light"/>
              <a:sym typeface="Poppins Light"/>
            </a:endParaRPr>
          </a:p>
        </p:txBody>
      </p:sp>
      <p:sp>
        <p:nvSpPr>
          <p:cNvPr id="4" name="Freeform 6"/>
          <p:cNvSpPr/>
          <p:nvPr/>
        </p:nvSpPr>
        <p:spPr>
          <a:xfrm flipH="1">
            <a:off x="13786124" y="6667500"/>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2"/>
            <a:stretch>
              <a:fillRect/>
            </a:stretch>
          </a:blipFill>
        </p:spPr>
      </p:sp>
      <p:sp>
        <p:nvSpPr>
          <p:cNvPr id="7" name="Freeform 9"/>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3"/>
            <a:stretch>
              <a:fillRect/>
            </a:stretch>
          </a:blipFill>
        </p:spPr>
      </p:sp>
      <p:sp>
        <p:nvSpPr>
          <p:cNvPr id="8" name="Freeform 7"/>
          <p:cNvSpPr/>
          <p:nvPr/>
        </p:nvSpPr>
        <p:spPr>
          <a:xfrm>
            <a:off x="228600" y="63548"/>
            <a:ext cx="4052591" cy="3363515"/>
          </a:xfrm>
          <a:custGeom>
            <a:avLst/>
            <a:gdLst/>
            <a:ahLst/>
            <a:cxnLst/>
            <a:rect l="l" t="t" r="r" b="b"/>
            <a:pathLst>
              <a:path w="7800381" h="6821864">
                <a:moveTo>
                  <a:pt x="0" y="0"/>
                </a:moveTo>
                <a:lnTo>
                  <a:pt x="7800382" y="0"/>
                </a:lnTo>
                <a:lnTo>
                  <a:pt x="7800382" y="6821864"/>
                </a:lnTo>
                <a:lnTo>
                  <a:pt x="0" y="6821864"/>
                </a:lnTo>
                <a:lnTo>
                  <a:pt x="0" y="0"/>
                </a:lnTo>
                <a:close/>
              </a:path>
            </a:pathLst>
          </a:custGeom>
          <a:blipFill>
            <a:blip r:embed="rId4"/>
            <a:stretch>
              <a:fillRect/>
            </a:stretch>
          </a:blipFill>
        </p:spPr>
      </p:sp>
      <p:grpSp>
        <p:nvGrpSpPr>
          <p:cNvPr id="9" name="Group 4"/>
          <p:cNvGrpSpPr/>
          <p:nvPr/>
        </p:nvGrpSpPr>
        <p:grpSpPr>
          <a:xfrm>
            <a:off x="5029200" y="2868966"/>
            <a:ext cx="7772400" cy="5551134"/>
            <a:chOff x="0" y="0"/>
            <a:chExt cx="13196309" cy="6675023"/>
          </a:xfrm>
        </p:grpSpPr>
        <p:sp>
          <p:nvSpPr>
            <p:cNvPr id="10" name="AutoShape 5"/>
            <p:cNvSpPr/>
            <p:nvPr/>
          </p:nvSpPr>
          <p:spPr>
            <a:xfrm flipV="1">
              <a:off x="25400" y="0"/>
              <a:ext cx="0" cy="6675023"/>
            </a:xfrm>
            <a:prstGeom prst="line">
              <a:avLst/>
            </a:prstGeom>
            <a:ln w="50800" cap="flat">
              <a:solidFill>
                <a:srgbClr val="FFFFFF"/>
              </a:solidFill>
              <a:prstDash val="solid"/>
              <a:headEnd type="none" w="sm" len="sm"/>
              <a:tailEnd type="none" w="sm" len="sm"/>
            </a:ln>
          </p:spPr>
        </p:sp>
        <p:sp>
          <p:nvSpPr>
            <p:cNvPr id="11" name="AutoShape 6"/>
            <p:cNvSpPr/>
            <p:nvPr/>
          </p:nvSpPr>
          <p:spPr>
            <a:xfrm>
              <a:off x="0" y="6649623"/>
              <a:ext cx="13196309" cy="0"/>
            </a:xfrm>
            <a:prstGeom prst="line">
              <a:avLst/>
            </a:prstGeom>
            <a:ln w="50800" cap="flat">
              <a:solidFill>
                <a:srgbClr val="FFFFFF"/>
              </a:solidFill>
              <a:prstDash val="solid"/>
              <a:headEnd type="none" w="sm" len="sm"/>
              <a:tailEnd type="none" w="sm" len="sm"/>
            </a:ln>
          </p:spPr>
        </p:sp>
      </p:grpSp>
    </p:spTree>
    <p:extLst>
      <p:ext uri="{BB962C8B-B14F-4D97-AF65-F5344CB8AC3E}">
        <p14:creationId xmlns:p14="http://schemas.microsoft.com/office/powerpoint/2010/main" val="5820215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457200" y="342900"/>
            <a:ext cx="17526000" cy="9810378"/>
          </a:xfrm>
          <a:prstGeom prst="rect">
            <a:avLst/>
          </a:prstGeom>
        </p:spPr>
        <p:txBody>
          <a:bodyPr wrap="square">
            <a:spAutoFit/>
          </a:bodyPr>
          <a:lstStyle/>
          <a:p>
            <a:r>
              <a:rPr lang="en-US" sz="5100" b="1" dirty="0">
                <a:solidFill>
                  <a:schemeClr val="bg1"/>
                </a:solidFill>
                <a:latin typeface="Poppins" panose="020B0604020202020204" charset="0"/>
                <a:cs typeface="Poppins" panose="020B0604020202020204" charset="0"/>
              </a:rPr>
              <a:t>🆕 New Features </a:t>
            </a:r>
            <a:r>
              <a:rPr lang="en-US" sz="5100" b="1" dirty="0" smtClean="0">
                <a:solidFill>
                  <a:schemeClr val="bg1"/>
                </a:solidFill>
                <a:latin typeface="Poppins" panose="020B0604020202020204" charset="0"/>
                <a:cs typeface="Poppins" panose="020B0604020202020204" charset="0"/>
              </a:rPr>
              <a:t>Added</a:t>
            </a:r>
          </a:p>
          <a:p>
            <a:endParaRPr lang="en-US" sz="5100" b="1" dirty="0">
              <a:solidFill>
                <a:schemeClr val="bg1"/>
              </a:solidFill>
              <a:latin typeface="Poppins Light" panose="020B0604020202020204" charset="0"/>
              <a:cs typeface="Poppins Light" panose="020B0604020202020204" charset="0"/>
            </a:endParaRPr>
          </a:p>
          <a:p>
            <a:pPr marL="457200" indent="-457200">
              <a:lnSpc>
                <a:spcPct val="150000"/>
              </a:lnSpc>
              <a:buFont typeface="Arial" panose="020B0604020202020204" pitchFamily="34" charset="0"/>
              <a:buChar char="•"/>
            </a:pPr>
            <a:r>
              <a:rPr lang="en-US" sz="2300" b="1" dirty="0" smtClean="0">
                <a:solidFill>
                  <a:schemeClr val="bg1"/>
                </a:solidFill>
                <a:latin typeface="Poppins Light" panose="020B0604020202020204" charset="0"/>
                <a:cs typeface="Poppins Light" panose="020B0604020202020204" charset="0"/>
              </a:rPr>
              <a:t>📊 </a:t>
            </a:r>
            <a:r>
              <a:rPr lang="en-US" sz="2300" b="1" dirty="0">
                <a:solidFill>
                  <a:schemeClr val="bg1"/>
                </a:solidFill>
                <a:latin typeface="Poppins Light" panose="020B0604020202020204" charset="0"/>
                <a:cs typeface="Poppins Light" panose="020B0604020202020204" charset="0"/>
              </a:rPr>
              <a:t>Body Mass Index (BMI):</a:t>
            </a:r>
            <a:r>
              <a:rPr lang="en-US" sz="2300" dirty="0">
                <a:solidFill>
                  <a:schemeClr val="bg1"/>
                </a:solidFill>
                <a:latin typeface="Poppins Light" panose="020B0604020202020204" charset="0"/>
                <a:cs typeface="Poppins Light" panose="020B0604020202020204" charset="0"/>
              </a:rPr>
              <a:t> A key health metric, combining weight and height to provide a snapshot of overall body fat.</a:t>
            </a:r>
          </a:p>
          <a:p>
            <a:pPr marL="457200" indent="-457200">
              <a:lnSpc>
                <a:spcPct val="150000"/>
              </a:lnSpc>
              <a:buFont typeface="Arial" panose="020B0604020202020204" pitchFamily="34" charset="0"/>
              <a:buChar char="•"/>
            </a:pPr>
            <a:r>
              <a:rPr lang="en-US" sz="2300" b="1" dirty="0">
                <a:solidFill>
                  <a:schemeClr val="bg1"/>
                </a:solidFill>
                <a:latin typeface="Poppins Light" panose="020B0604020202020204" charset="0"/>
                <a:cs typeface="Poppins Light" panose="020B0604020202020204" charset="0"/>
              </a:rPr>
              <a:t>📏 Waist-to-Hip Ratio:</a:t>
            </a:r>
            <a:r>
              <a:rPr lang="en-US" sz="2300" dirty="0">
                <a:solidFill>
                  <a:schemeClr val="bg1"/>
                </a:solidFill>
                <a:latin typeface="Poppins Light" panose="020B0604020202020204" charset="0"/>
                <a:cs typeface="Poppins Light" panose="020B0604020202020204" charset="0"/>
              </a:rPr>
              <a:t> A critical measure to understand fat distribution, helping to assess risks related to heart health.</a:t>
            </a:r>
          </a:p>
          <a:p>
            <a:pPr marL="457200" indent="-457200">
              <a:lnSpc>
                <a:spcPct val="150000"/>
              </a:lnSpc>
              <a:buFont typeface="Arial" panose="020B0604020202020204" pitchFamily="34" charset="0"/>
              <a:buChar char="•"/>
            </a:pPr>
            <a:r>
              <a:rPr lang="en-US" sz="2300" b="1" dirty="0">
                <a:solidFill>
                  <a:schemeClr val="bg1"/>
                </a:solidFill>
                <a:latin typeface="Poppins Light" panose="020B0604020202020204" charset="0"/>
                <a:cs typeface="Poppins Light" panose="020B0604020202020204" charset="0"/>
              </a:rPr>
              <a:t>📐 Body Surface Area (BSA):</a:t>
            </a:r>
            <a:r>
              <a:rPr lang="en-US" sz="2300" dirty="0">
                <a:solidFill>
                  <a:schemeClr val="bg1"/>
                </a:solidFill>
                <a:latin typeface="Poppins Light" panose="020B0604020202020204" charset="0"/>
                <a:cs typeface="Poppins Light" panose="020B0604020202020204" charset="0"/>
              </a:rPr>
              <a:t> Utilizes advanced calculations to determine total body size, essential for personalized medical treatments.</a:t>
            </a:r>
          </a:p>
          <a:p>
            <a:pPr marL="457200" indent="-457200">
              <a:lnSpc>
                <a:spcPct val="150000"/>
              </a:lnSpc>
              <a:buFont typeface="Arial" panose="020B0604020202020204" pitchFamily="34" charset="0"/>
              <a:buChar char="•"/>
            </a:pPr>
            <a:r>
              <a:rPr lang="en-US" sz="2300" b="1" dirty="0">
                <a:solidFill>
                  <a:schemeClr val="bg1"/>
                </a:solidFill>
                <a:latin typeface="Poppins Light" panose="020B0604020202020204" charset="0"/>
                <a:cs typeface="Poppins Light" panose="020B0604020202020204" charset="0"/>
              </a:rPr>
              <a:t>⏳ Age Squared:</a:t>
            </a:r>
            <a:r>
              <a:rPr lang="en-US" sz="2300" dirty="0">
                <a:solidFill>
                  <a:schemeClr val="bg1"/>
                </a:solidFill>
                <a:latin typeface="Poppins Light" panose="020B0604020202020204" charset="0"/>
                <a:cs typeface="Poppins Light" panose="020B0604020202020204" charset="0"/>
              </a:rPr>
              <a:t> A unique feature that captures the non-linear impact of age on body composition, revealing hidden trends.</a:t>
            </a:r>
          </a:p>
          <a:p>
            <a:pPr marL="457200" indent="-457200">
              <a:lnSpc>
                <a:spcPct val="150000"/>
              </a:lnSpc>
              <a:buFont typeface="Arial" panose="020B0604020202020204" pitchFamily="34" charset="0"/>
              <a:buChar char="•"/>
            </a:pPr>
            <a:r>
              <a:rPr lang="en-US" sz="2300" b="1" dirty="0">
                <a:solidFill>
                  <a:schemeClr val="bg1"/>
                </a:solidFill>
                <a:latin typeface="Poppins Light" panose="020B0604020202020204" charset="0"/>
                <a:cs typeface="Poppins Light" panose="020B0604020202020204" charset="0"/>
              </a:rPr>
              <a:t>🔍 Abdomen-to-Chest Ratio:</a:t>
            </a:r>
            <a:r>
              <a:rPr lang="en-US" sz="2300" dirty="0">
                <a:solidFill>
                  <a:schemeClr val="bg1"/>
                </a:solidFill>
                <a:latin typeface="Poppins Light" panose="020B0604020202020204" charset="0"/>
                <a:cs typeface="Poppins Light" panose="020B0604020202020204" charset="0"/>
              </a:rPr>
              <a:t> Offers insights into upper body fat distribution, aiding in cardiovascular health assessments.</a:t>
            </a:r>
          </a:p>
          <a:p>
            <a:pPr marL="457200" indent="-457200">
              <a:lnSpc>
                <a:spcPct val="150000"/>
              </a:lnSpc>
              <a:buFont typeface="Arial" panose="020B0604020202020204" pitchFamily="34" charset="0"/>
              <a:buChar char="•"/>
            </a:pPr>
            <a:r>
              <a:rPr lang="en-US" sz="2300" b="1" dirty="0">
                <a:solidFill>
                  <a:schemeClr val="bg1"/>
                </a:solidFill>
                <a:latin typeface="Poppins Light" panose="020B0604020202020204" charset="0"/>
                <a:cs typeface="Poppins Light" panose="020B0604020202020204" charset="0"/>
              </a:rPr>
              <a:t>💪 Upper and Lower Body Fat:</a:t>
            </a:r>
            <a:r>
              <a:rPr lang="en-US" sz="2300" dirty="0">
                <a:solidFill>
                  <a:schemeClr val="bg1"/>
                </a:solidFill>
                <a:latin typeface="Poppins Light" panose="020B0604020202020204" charset="0"/>
                <a:cs typeface="Poppins Light" panose="020B0604020202020204" charset="0"/>
              </a:rPr>
              <a:t> Separates fat accumulation into upper (Neck, Chest, Biceps) and lower (Thigh, Knee, Ankle) body areas for a more targeted health analysis.</a:t>
            </a:r>
          </a:p>
          <a:p>
            <a:pPr marL="457200" indent="-457200">
              <a:lnSpc>
                <a:spcPct val="150000"/>
              </a:lnSpc>
              <a:buFont typeface="Arial" panose="020B0604020202020204" pitchFamily="34" charset="0"/>
              <a:buChar char="•"/>
            </a:pPr>
            <a:r>
              <a:rPr lang="en-US" sz="2300" b="1" dirty="0">
                <a:solidFill>
                  <a:schemeClr val="bg1"/>
                </a:solidFill>
                <a:latin typeface="Poppins Light" panose="020B0604020202020204" charset="0"/>
                <a:cs typeface="Poppins Light" panose="020B0604020202020204" charset="0"/>
              </a:rPr>
              <a:t>💪🏽 Arm Fat Index:</a:t>
            </a:r>
            <a:r>
              <a:rPr lang="en-US" sz="2300" dirty="0">
                <a:solidFill>
                  <a:schemeClr val="bg1"/>
                </a:solidFill>
                <a:latin typeface="Poppins Light" panose="020B0604020202020204" charset="0"/>
                <a:cs typeface="Poppins Light" panose="020B0604020202020204" charset="0"/>
              </a:rPr>
              <a:t> Evaluates arm fat using biceps, forearm, and wrist measures, providing a nuanced view of fat distribution across the arms</a:t>
            </a:r>
            <a:r>
              <a:rPr lang="en-US" sz="2300" dirty="0" smtClean="0">
                <a:solidFill>
                  <a:schemeClr val="bg1"/>
                </a:solidFill>
                <a:latin typeface="Poppins Light" panose="020B0604020202020204" charset="0"/>
                <a:cs typeface="Poppins Light" panose="020B0604020202020204" charset="0"/>
              </a:rPr>
              <a:t>.</a:t>
            </a:r>
          </a:p>
          <a:p>
            <a:pPr marL="457200" indent="-457200">
              <a:lnSpc>
                <a:spcPct val="150000"/>
              </a:lnSpc>
              <a:buFont typeface="Arial" panose="020B0604020202020204" pitchFamily="34" charset="0"/>
              <a:buChar char="•"/>
            </a:pPr>
            <a:endParaRPr lang="en-US" sz="2300" dirty="0">
              <a:solidFill>
                <a:schemeClr val="bg1"/>
              </a:solidFill>
              <a:latin typeface="Poppins Light" panose="020B0604020202020204" charset="0"/>
              <a:cs typeface="Poppins Light" panose="020B0604020202020204" charset="0"/>
            </a:endParaRPr>
          </a:p>
          <a:p>
            <a:pPr>
              <a:lnSpc>
                <a:spcPct val="150000"/>
              </a:lnSpc>
            </a:pPr>
            <a:r>
              <a:rPr lang="en-US" sz="2700" dirty="0">
                <a:solidFill>
                  <a:schemeClr val="bg1"/>
                </a:solidFill>
                <a:latin typeface="Poppins Light" panose="020B0604020202020204" charset="0"/>
                <a:cs typeface="Poppins Light" panose="020B0604020202020204" charset="0"/>
              </a:rPr>
              <a:t>These creative features combine domain-specific insights with data-driven innovation, adding depth and precision to our health analysis toolkit! 🌟</a:t>
            </a:r>
          </a:p>
        </p:txBody>
      </p:sp>
      <p:cxnSp>
        <p:nvCxnSpPr>
          <p:cNvPr id="4" name="Straight Connector 3"/>
          <p:cNvCxnSpPr/>
          <p:nvPr/>
        </p:nvCxnSpPr>
        <p:spPr>
          <a:xfrm>
            <a:off x="838200" y="1333500"/>
            <a:ext cx="7239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52005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627120" y="3070860"/>
            <a:ext cx="5029200" cy="7223760"/>
          </a:xfrm>
          <a:prstGeom prst="rect">
            <a:avLst/>
          </a:prstGeom>
        </p:spPr>
      </p:pic>
      <p:pic>
        <p:nvPicPr>
          <p:cNvPr id="4" name="Picture 3"/>
          <p:cNvPicPr>
            <a:picLocks noChangeAspect="1"/>
          </p:cNvPicPr>
          <p:nvPr/>
        </p:nvPicPr>
        <p:blipFill>
          <a:blip r:embed="rId3"/>
          <a:stretch>
            <a:fillRect/>
          </a:stretch>
        </p:blipFill>
        <p:spPr>
          <a:xfrm>
            <a:off x="8839200" y="3063240"/>
            <a:ext cx="4709160" cy="7200900"/>
          </a:xfrm>
          <a:prstGeom prst="rect">
            <a:avLst/>
          </a:prstGeom>
        </p:spPr>
      </p:pic>
      <p:sp>
        <p:nvSpPr>
          <p:cNvPr id="5" name="Rectangle 4"/>
          <p:cNvSpPr/>
          <p:nvPr/>
        </p:nvSpPr>
        <p:spPr>
          <a:xfrm>
            <a:off x="13731240" y="3512641"/>
            <a:ext cx="4251960" cy="5170646"/>
          </a:xfrm>
          <a:prstGeom prst="rect">
            <a:avLst/>
          </a:prstGeom>
        </p:spPr>
        <p:txBody>
          <a:bodyPr wrap="square">
            <a:spAutoFit/>
          </a:bodyPr>
          <a:lstStyle/>
          <a:p>
            <a:r>
              <a:rPr lang="en-US" sz="3500" b="1" dirty="0">
                <a:solidFill>
                  <a:schemeClr val="bg1"/>
                </a:solidFill>
              </a:rPr>
              <a:t>Feature Importance Analysis After </a:t>
            </a:r>
            <a:r>
              <a:rPr lang="en-US" sz="3500" b="1" dirty="0" smtClean="0">
                <a:solidFill>
                  <a:schemeClr val="bg1"/>
                </a:solidFill>
              </a:rPr>
              <a:t>Refinement</a:t>
            </a:r>
          </a:p>
          <a:p>
            <a:endParaRPr lang="en-US" sz="2500" b="1" dirty="0">
              <a:solidFill>
                <a:schemeClr val="bg1"/>
              </a:solidFill>
            </a:endParaRPr>
          </a:p>
          <a:p>
            <a:endParaRPr lang="en-US" sz="2500" b="1" dirty="0">
              <a:solidFill>
                <a:schemeClr val="bg1"/>
              </a:solidFill>
            </a:endParaRPr>
          </a:p>
          <a:p>
            <a:pPr algn="just"/>
            <a:r>
              <a:rPr lang="en-US" sz="2500" dirty="0">
                <a:solidFill>
                  <a:schemeClr val="bg1"/>
                </a:solidFill>
              </a:rPr>
              <a:t>After refining the dataset by adding new domain-specific features and removing less relevant ones, the importance of each feature in predicting body fat percentage was </a:t>
            </a:r>
            <a:r>
              <a:rPr lang="en-US" sz="2500" dirty="0" smtClean="0">
                <a:solidFill>
                  <a:schemeClr val="bg1"/>
                </a:solidFill>
              </a:rPr>
              <a:t>re-evaluated</a:t>
            </a:r>
            <a:endParaRPr lang="en-US" sz="2500" dirty="0">
              <a:solidFill>
                <a:schemeClr val="bg1"/>
              </a:solidFill>
            </a:endParaRPr>
          </a:p>
        </p:txBody>
      </p:sp>
      <p:sp>
        <p:nvSpPr>
          <p:cNvPr id="6" name="Rectangle 5"/>
          <p:cNvSpPr/>
          <p:nvPr/>
        </p:nvSpPr>
        <p:spPr>
          <a:xfrm>
            <a:off x="304800" y="266700"/>
            <a:ext cx="9352240" cy="784830"/>
          </a:xfrm>
          <a:prstGeom prst="rect">
            <a:avLst/>
          </a:prstGeom>
        </p:spPr>
        <p:txBody>
          <a:bodyPr wrap="none">
            <a:spAutoFit/>
          </a:bodyPr>
          <a:lstStyle/>
          <a:p>
            <a:r>
              <a:rPr lang="en-US" sz="4500" b="1" dirty="0" smtClean="0">
                <a:solidFill>
                  <a:schemeClr val="bg1"/>
                </a:solidFill>
                <a:latin typeface="Poppins" panose="020B0604020202020204" charset="0"/>
                <a:cs typeface="Poppins" panose="020B0604020202020204" charset="0"/>
              </a:rPr>
              <a:t>Feature Importance / Extraction</a:t>
            </a:r>
            <a:endParaRPr lang="en-US" sz="4500" b="1" dirty="0">
              <a:solidFill>
                <a:schemeClr val="bg1"/>
              </a:solidFill>
              <a:latin typeface="Poppins" panose="020B0604020202020204" charset="0"/>
              <a:cs typeface="Poppins" panose="020B0604020202020204" charset="0"/>
            </a:endParaRPr>
          </a:p>
        </p:txBody>
      </p:sp>
      <p:sp>
        <p:nvSpPr>
          <p:cNvPr id="7" name="Rectangle 6"/>
          <p:cNvSpPr/>
          <p:nvPr/>
        </p:nvSpPr>
        <p:spPr>
          <a:xfrm>
            <a:off x="7218633" y="4958834"/>
            <a:ext cx="290464" cy="369332"/>
          </a:xfrm>
          <a:prstGeom prst="rect">
            <a:avLst/>
          </a:prstGeom>
        </p:spPr>
        <p:txBody>
          <a:bodyPr wrap="none">
            <a:spAutoFit/>
          </a:bodyPr>
          <a:lstStyle/>
          <a:p>
            <a:r>
              <a:rPr lang="en-US" b="1" dirty="0" smtClean="0">
                <a:solidFill>
                  <a:schemeClr val="bg1"/>
                </a:solidFill>
                <a:latin typeface="Poppins" panose="020B0604020202020204" charset="0"/>
                <a:cs typeface="Poppins" panose="020B0604020202020204" charset="0"/>
              </a:rPr>
              <a:t>)</a:t>
            </a:r>
            <a:endParaRPr lang="en-US" b="1" dirty="0">
              <a:solidFill>
                <a:schemeClr val="bg1"/>
              </a:solidFill>
              <a:latin typeface="Poppins" panose="020B0604020202020204" charset="0"/>
              <a:cs typeface="Poppins" panose="020B0604020202020204" charset="0"/>
            </a:endParaRPr>
          </a:p>
        </p:txBody>
      </p:sp>
      <p:sp>
        <p:nvSpPr>
          <p:cNvPr id="8" name="Rectangle 7"/>
          <p:cNvSpPr/>
          <p:nvPr/>
        </p:nvSpPr>
        <p:spPr>
          <a:xfrm>
            <a:off x="9657040" y="1859280"/>
            <a:ext cx="3066592" cy="861774"/>
          </a:xfrm>
          <a:prstGeom prst="rect">
            <a:avLst/>
          </a:prstGeom>
        </p:spPr>
        <p:txBody>
          <a:bodyPr wrap="square">
            <a:spAutoFit/>
          </a:bodyPr>
          <a:lstStyle/>
          <a:p>
            <a:r>
              <a:rPr lang="en-US" sz="2500" b="1" dirty="0" smtClean="0">
                <a:solidFill>
                  <a:schemeClr val="bg1"/>
                </a:solidFill>
                <a:latin typeface="Poppins" panose="020B0604020202020204" charset="0"/>
                <a:cs typeface="Poppins" panose="020B0604020202020204" charset="0"/>
              </a:rPr>
              <a:t>Recursive Feature Elimination </a:t>
            </a:r>
            <a:r>
              <a:rPr lang="en-US" sz="2500" b="1" dirty="0">
                <a:solidFill>
                  <a:schemeClr val="bg1"/>
                </a:solidFill>
                <a:latin typeface="Poppins" panose="020B0604020202020204" charset="0"/>
                <a:cs typeface="Poppins" panose="020B0604020202020204" charset="0"/>
              </a:rPr>
              <a:t>(</a:t>
            </a:r>
            <a:r>
              <a:rPr lang="en-US" sz="2500" b="1" dirty="0" smtClean="0">
                <a:solidFill>
                  <a:schemeClr val="bg1"/>
                </a:solidFill>
                <a:latin typeface="Poppins" panose="020B0604020202020204" charset="0"/>
                <a:cs typeface="Poppins" panose="020B0604020202020204" charset="0"/>
              </a:rPr>
              <a:t>RFE)</a:t>
            </a:r>
            <a:endParaRPr lang="en-US" sz="2500" dirty="0"/>
          </a:p>
        </p:txBody>
      </p:sp>
      <p:sp>
        <p:nvSpPr>
          <p:cNvPr id="9" name="Rectangle 8"/>
          <p:cNvSpPr/>
          <p:nvPr/>
        </p:nvSpPr>
        <p:spPr>
          <a:xfrm>
            <a:off x="4587785" y="1866900"/>
            <a:ext cx="2630848" cy="861774"/>
          </a:xfrm>
          <a:prstGeom prst="rect">
            <a:avLst/>
          </a:prstGeom>
        </p:spPr>
        <p:txBody>
          <a:bodyPr wrap="square">
            <a:spAutoFit/>
          </a:bodyPr>
          <a:lstStyle/>
          <a:p>
            <a:r>
              <a:rPr lang="en-US" sz="2500" b="1" dirty="0" smtClean="0">
                <a:solidFill>
                  <a:schemeClr val="bg1"/>
                </a:solidFill>
                <a:latin typeface="Poppins" panose="020B0604020202020204" charset="0"/>
                <a:cs typeface="Poppins" panose="020B0604020202020204" charset="0"/>
              </a:rPr>
              <a:t>Correlation Analysis </a:t>
            </a:r>
            <a:endParaRPr lang="en-US" sz="2500" dirty="0"/>
          </a:p>
        </p:txBody>
      </p:sp>
      <p:sp>
        <p:nvSpPr>
          <p:cNvPr id="10" name="Rectangle 9"/>
          <p:cNvSpPr/>
          <p:nvPr/>
        </p:nvSpPr>
        <p:spPr>
          <a:xfrm>
            <a:off x="137160" y="3512641"/>
            <a:ext cx="3063240" cy="2800767"/>
          </a:xfrm>
          <a:prstGeom prst="rect">
            <a:avLst/>
          </a:prstGeom>
        </p:spPr>
        <p:txBody>
          <a:bodyPr wrap="square">
            <a:spAutoFit/>
          </a:bodyPr>
          <a:lstStyle/>
          <a:p>
            <a:r>
              <a:rPr lang="en-US" sz="3500" b="1" dirty="0">
                <a:solidFill>
                  <a:schemeClr val="bg1"/>
                </a:solidFill>
              </a:rPr>
              <a:t>Feature Importance </a:t>
            </a:r>
            <a:r>
              <a:rPr lang="en-US" sz="3500" b="1" dirty="0" smtClean="0">
                <a:solidFill>
                  <a:schemeClr val="bg1"/>
                </a:solidFill>
              </a:rPr>
              <a:t> Before Refinement </a:t>
            </a:r>
            <a:endParaRPr lang="en-US" sz="3500" b="1" dirty="0">
              <a:solidFill>
                <a:schemeClr val="bg1"/>
              </a:solidFill>
            </a:endParaRPr>
          </a:p>
          <a:p>
            <a:endParaRPr lang="en-US" b="1" dirty="0">
              <a:solidFill>
                <a:schemeClr val="bg1"/>
              </a:solidFill>
            </a:endParaRPr>
          </a:p>
          <a:p>
            <a:endParaRPr lang="en-US" b="1" dirty="0">
              <a:solidFill>
                <a:schemeClr val="bg1"/>
              </a:solidFill>
            </a:endParaRPr>
          </a:p>
        </p:txBody>
      </p:sp>
    </p:spTree>
    <p:extLst>
      <p:ext uri="{BB962C8B-B14F-4D97-AF65-F5344CB8AC3E}">
        <p14:creationId xmlns:p14="http://schemas.microsoft.com/office/powerpoint/2010/main" val="9113313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438900"/>
            <a:ext cx="18288000" cy="3825240"/>
          </a:xfrm>
          <a:prstGeom prst="rect">
            <a:avLst/>
          </a:prstGeom>
        </p:spPr>
      </p:pic>
      <p:sp>
        <p:nvSpPr>
          <p:cNvPr id="3" name="Rectangle 1"/>
          <p:cNvSpPr>
            <a:spLocks noChangeArrowheads="1"/>
          </p:cNvSpPr>
          <p:nvPr/>
        </p:nvSpPr>
        <p:spPr bwMode="auto">
          <a:xfrm>
            <a:off x="190500" y="196706"/>
            <a:ext cx="17907000" cy="6186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100" b="1" i="0" u="none" strike="noStrike" cap="none" normalizeH="0" baseline="0" dirty="0" smtClean="0">
                <a:ln>
                  <a:noFill/>
                </a:ln>
                <a:solidFill>
                  <a:schemeClr val="bg1"/>
                </a:solidFill>
                <a:effectLst/>
                <a:latin typeface="Arial" panose="020B0604020202020204" pitchFamily="34" charset="0"/>
                <a:cs typeface="Arial" panose="020B0604020202020204" pitchFamily="34" charset="0"/>
              </a:rPr>
              <a:t>🔍 Applied Feature Scaling After Separating X and 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100" b="0" i="0" u="none" strike="noStrike" cap="none" normalizeH="0" baseline="0" dirty="0" smtClean="0">
              <a:ln>
                <a:noFill/>
              </a:ln>
              <a:solidFill>
                <a:schemeClr val="bg1"/>
              </a:solidFill>
              <a:effectLst/>
              <a:latin typeface="Poppins Light" panose="020B0604020202020204" charset="0"/>
              <a:cs typeface="Poppins Light" panose="020B060402020202020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dirty="0" smtClean="0">
                <a:ln>
                  <a:noFill/>
                </a:ln>
                <a:solidFill>
                  <a:schemeClr val="bg1"/>
                </a:solidFill>
                <a:effectLst/>
                <a:latin typeface="Poppins Light" panose="020B0604020202020204" charset="0"/>
                <a:cs typeface="Poppins Light" panose="020B0604020202020204" charset="0"/>
              </a:rPr>
              <a:t>After separating the features (X) and the target variable (Y), it is essential to apply feature scaling to normalize the data for effective model training. Here's a summary of the scaling steps: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100" b="0" i="0" u="none" strike="noStrike" cap="none" normalizeH="0" baseline="0" dirty="0" smtClean="0">
              <a:ln>
                <a:noFill/>
              </a:ln>
              <a:solidFill>
                <a:schemeClr val="bg1"/>
              </a:solidFill>
              <a:effectLst/>
              <a:latin typeface="Poppins Light" panose="020B0604020202020204" charset="0"/>
              <a:cs typeface="Poppins Light" panose="020B060402020202020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3100" b="1" i="0" u="none" strike="noStrike" cap="none" normalizeH="0" baseline="0" dirty="0" smtClean="0">
                <a:ln>
                  <a:noFill/>
                </a:ln>
                <a:solidFill>
                  <a:schemeClr val="bg1"/>
                </a:solidFill>
                <a:effectLst/>
                <a:latin typeface="Poppins Light" panose="020B0604020202020204" charset="0"/>
                <a:cs typeface="Poppins Light" panose="020B0604020202020204" charset="0"/>
              </a:rPr>
              <a:t>🔬 Standardization of Features:</a:t>
            </a:r>
            <a:r>
              <a:rPr kumimoji="0" lang="en-US" altLang="en-US" sz="2100" b="0" i="0" u="none" strike="noStrike" cap="none" normalizeH="0" baseline="0" dirty="0" smtClean="0">
                <a:ln>
                  <a:noFill/>
                </a:ln>
                <a:solidFill>
                  <a:schemeClr val="bg1"/>
                </a:solidFill>
                <a:effectLst/>
                <a:latin typeface="Poppins Light" panose="020B0604020202020204" charset="0"/>
                <a:cs typeface="Poppins Light" panose="020B0604020202020204" charset="0"/>
              </a:rPr>
              <a:t/>
            </a:r>
            <a:br>
              <a:rPr kumimoji="0" lang="en-US" altLang="en-US" sz="2100" b="0" i="0" u="none" strike="noStrike" cap="none" normalizeH="0" baseline="0" dirty="0" smtClean="0">
                <a:ln>
                  <a:noFill/>
                </a:ln>
                <a:solidFill>
                  <a:schemeClr val="bg1"/>
                </a:solidFill>
                <a:effectLst/>
                <a:latin typeface="Poppins Light" panose="020B0604020202020204" charset="0"/>
                <a:cs typeface="Poppins Light" panose="020B0604020202020204" charset="0"/>
              </a:rPr>
            </a:br>
            <a:r>
              <a:rPr kumimoji="0" lang="en-US" altLang="en-US" sz="2100" b="0" i="0" u="none" strike="noStrike" cap="none" normalizeH="0" baseline="0" dirty="0" smtClean="0">
                <a:ln>
                  <a:noFill/>
                </a:ln>
                <a:solidFill>
                  <a:schemeClr val="bg1"/>
                </a:solidFill>
                <a:effectLst/>
                <a:latin typeface="Poppins Light" panose="020B0604020202020204" charset="0"/>
                <a:cs typeface="Poppins Light" panose="020B0604020202020204" charset="0"/>
              </a:rPr>
              <a:t>Each feature in the dataset (X) was standardized to have a mean of 0 and a standard deviation of 1. This helps the model converge faster and improves accuracy by ensuring all features contribute equally to the model's learning process.</a:t>
            </a: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en-US" altLang="en-US" sz="3100" b="0" i="0" u="none" strike="noStrike" cap="none" normalizeH="0" baseline="0" dirty="0" smtClean="0">
              <a:ln>
                <a:noFill/>
              </a:ln>
              <a:solidFill>
                <a:schemeClr val="bg1"/>
              </a:solidFill>
              <a:effectLst/>
              <a:latin typeface="Poppins Light" panose="020B0604020202020204" charset="0"/>
              <a:cs typeface="Poppins Light" panose="020B060402020202020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3100" b="1" i="0" u="none" strike="noStrike" cap="none" normalizeH="0" baseline="0" dirty="0" smtClean="0">
                <a:ln>
                  <a:noFill/>
                </a:ln>
                <a:solidFill>
                  <a:schemeClr val="bg1"/>
                </a:solidFill>
                <a:effectLst/>
                <a:latin typeface="Poppins Light" panose="020B0604020202020204" charset="0"/>
                <a:cs typeface="Poppins Light" panose="020B0604020202020204" charset="0"/>
              </a:rPr>
              <a:t>🚀 Why Scaling Matters:</a:t>
            </a:r>
            <a:r>
              <a:rPr kumimoji="0" lang="en-US" altLang="en-US" sz="2100" b="0" i="0" u="none" strike="noStrike" cap="none" normalizeH="0" baseline="0" dirty="0" smtClean="0">
                <a:ln>
                  <a:noFill/>
                </a:ln>
                <a:solidFill>
                  <a:schemeClr val="bg1"/>
                </a:solidFill>
                <a:effectLst/>
                <a:latin typeface="Poppins Light" panose="020B0604020202020204" charset="0"/>
                <a:cs typeface="Poppins Light" panose="020B0604020202020204" charset="0"/>
              </a:rPr>
              <a:t/>
            </a:r>
            <a:br>
              <a:rPr kumimoji="0" lang="en-US" altLang="en-US" sz="2100" b="0" i="0" u="none" strike="noStrike" cap="none" normalizeH="0" baseline="0" dirty="0" smtClean="0">
                <a:ln>
                  <a:noFill/>
                </a:ln>
                <a:solidFill>
                  <a:schemeClr val="bg1"/>
                </a:solidFill>
                <a:effectLst/>
                <a:latin typeface="Poppins Light" panose="020B0604020202020204" charset="0"/>
                <a:cs typeface="Poppins Light" panose="020B0604020202020204" charset="0"/>
              </a:rPr>
            </a:br>
            <a:r>
              <a:rPr kumimoji="0" lang="en-US" altLang="en-US" sz="2100" b="0" i="0" u="none" strike="noStrike" cap="none" normalizeH="0" baseline="0" dirty="0" smtClean="0">
                <a:ln>
                  <a:noFill/>
                </a:ln>
                <a:solidFill>
                  <a:schemeClr val="bg1"/>
                </a:solidFill>
                <a:effectLst/>
                <a:latin typeface="Poppins Light" panose="020B0604020202020204" charset="0"/>
                <a:cs typeface="Poppins Light" panose="020B0604020202020204" charset="0"/>
              </a:rPr>
              <a:t>Feature scaling aligns different ranges and magnitudes of data, preventing the model from being biased toward features with larger numeric ranges. This is particularly important for algorithms like Gradient Descent or those that compute distances between points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endParaRPr kumimoji="0" lang="en-US" altLang="en-US" sz="2100" b="0" i="0" u="none" strike="noStrike" cap="none" normalizeH="0" baseline="0" dirty="0" smtClean="0">
              <a:ln>
                <a:noFill/>
              </a:ln>
              <a:solidFill>
                <a:schemeClr val="bg1"/>
              </a:solidFill>
              <a:effectLst/>
              <a:latin typeface="Poppins Light" panose="020B0604020202020204" charset="0"/>
              <a:cs typeface="Poppins Light" panose="020B060402020202020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3100" b="1" i="0" u="none" strike="noStrike" cap="none" normalizeH="0" baseline="0" dirty="0" smtClean="0">
                <a:ln>
                  <a:noFill/>
                </a:ln>
                <a:solidFill>
                  <a:schemeClr val="bg1"/>
                </a:solidFill>
                <a:effectLst/>
                <a:latin typeface="Poppins Light" panose="020B0604020202020204" charset="0"/>
                <a:cs typeface="Poppins Light" panose="020B0604020202020204" charset="0"/>
              </a:rPr>
              <a:t>⚙️ Implementation:</a:t>
            </a:r>
            <a:r>
              <a:rPr kumimoji="0" lang="en-US" altLang="en-US" sz="3100" b="0" i="0" u="none" strike="noStrike" cap="none" normalizeH="0" baseline="0" dirty="0" smtClean="0">
                <a:ln>
                  <a:noFill/>
                </a:ln>
                <a:solidFill>
                  <a:schemeClr val="bg1"/>
                </a:solidFill>
                <a:effectLst/>
                <a:latin typeface="Poppins Light" panose="020B0604020202020204" charset="0"/>
                <a:cs typeface="Poppins Light" panose="020B0604020202020204" charset="0"/>
              </a:rPr>
              <a:t/>
            </a:r>
            <a:br>
              <a:rPr kumimoji="0" lang="en-US" altLang="en-US" sz="3100" b="0" i="0" u="none" strike="noStrike" cap="none" normalizeH="0" baseline="0" dirty="0" smtClean="0">
                <a:ln>
                  <a:noFill/>
                </a:ln>
                <a:solidFill>
                  <a:schemeClr val="bg1"/>
                </a:solidFill>
                <a:effectLst/>
                <a:latin typeface="Poppins Light" panose="020B0604020202020204" charset="0"/>
                <a:cs typeface="Poppins Light" panose="020B0604020202020204" charset="0"/>
              </a:rPr>
            </a:br>
            <a:r>
              <a:rPr kumimoji="0" lang="en-US" altLang="en-US" sz="2100" b="0" i="0" u="none" strike="noStrike" cap="none" normalizeH="0" baseline="0" dirty="0" smtClean="0">
                <a:ln>
                  <a:noFill/>
                </a:ln>
                <a:solidFill>
                  <a:schemeClr val="bg1"/>
                </a:solidFill>
                <a:effectLst/>
                <a:latin typeface="Poppins Light" panose="020B0604020202020204" charset="0"/>
                <a:cs typeface="Poppins Light" panose="020B0604020202020204" charset="0"/>
              </a:rPr>
              <a:t>Feature scaling was applied using the </a:t>
            </a:r>
            <a:r>
              <a:rPr kumimoji="0" lang="en-US" altLang="en-US" sz="2100" b="0" i="0" u="none" strike="noStrike" cap="none" normalizeH="0" baseline="0" dirty="0" err="1" smtClean="0">
                <a:ln>
                  <a:noFill/>
                </a:ln>
                <a:solidFill>
                  <a:schemeClr val="bg1"/>
                </a:solidFill>
                <a:effectLst/>
                <a:latin typeface="Poppins Light" panose="020B0604020202020204" charset="0"/>
                <a:cs typeface="Poppins Light" panose="020B0604020202020204" charset="0"/>
              </a:rPr>
              <a:t>StandardScaler</a:t>
            </a:r>
            <a:r>
              <a:rPr kumimoji="0" lang="en-US" altLang="en-US" sz="2100" b="0" i="0" u="none" strike="noStrike" cap="none" normalizeH="0" baseline="0" dirty="0" smtClean="0">
                <a:ln>
                  <a:noFill/>
                </a:ln>
                <a:solidFill>
                  <a:schemeClr val="bg1"/>
                </a:solidFill>
                <a:effectLst/>
                <a:latin typeface="Poppins Light" panose="020B0604020202020204" charset="0"/>
                <a:cs typeface="Poppins Light" panose="020B0604020202020204" charset="0"/>
              </a:rPr>
              <a:t> from </a:t>
            </a:r>
            <a:r>
              <a:rPr kumimoji="0" lang="en-US" altLang="en-US" sz="2100" b="0" i="0" u="none" strike="noStrike" cap="none" normalizeH="0" baseline="0" dirty="0" err="1" smtClean="0">
                <a:ln>
                  <a:noFill/>
                </a:ln>
                <a:solidFill>
                  <a:schemeClr val="bg1"/>
                </a:solidFill>
                <a:effectLst/>
                <a:latin typeface="Poppins Light" panose="020B0604020202020204" charset="0"/>
                <a:cs typeface="Poppins Light" panose="020B0604020202020204" charset="0"/>
              </a:rPr>
              <a:t>scikit</a:t>
            </a:r>
            <a:r>
              <a:rPr kumimoji="0" lang="en-US" altLang="en-US" sz="2100" b="0" i="0" u="none" strike="noStrike" cap="none" normalizeH="0" baseline="0" dirty="0" smtClean="0">
                <a:ln>
                  <a:noFill/>
                </a:ln>
                <a:solidFill>
                  <a:schemeClr val="bg1"/>
                </a:solidFill>
                <a:effectLst/>
                <a:latin typeface="Poppins Light" panose="020B0604020202020204" charset="0"/>
                <a:cs typeface="Poppins Light" panose="020B0604020202020204" charset="0"/>
              </a:rPr>
              <a:t>-learn: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100" b="0" i="0" u="none" strike="noStrike" cap="none" normalizeH="0" baseline="0" dirty="0" smtClean="0">
              <a:ln>
                <a:noFill/>
              </a:ln>
              <a:solidFill>
                <a:schemeClr val="bg1"/>
              </a:solidFill>
              <a:effectLst/>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37926007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8"/>
          <p:cNvSpPr/>
          <p:nvPr/>
        </p:nvSpPr>
        <p:spPr>
          <a:xfrm>
            <a:off x="12841328" y="3284509"/>
            <a:ext cx="5198484" cy="8229600"/>
          </a:xfrm>
          <a:custGeom>
            <a:avLst/>
            <a:gdLst/>
            <a:ahLst/>
            <a:cxnLst/>
            <a:rect l="l" t="t" r="r" b="b"/>
            <a:pathLst>
              <a:path w="5198484" h="8229600">
                <a:moveTo>
                  <a:pt x="0" y="0"/>
                </a:moveTo>
                <a:lnTo>
                  <a:pt x="5198484" y="0"/>
                </a:lnTo>
                <a:lnTo>
                  <a:pt x="5198484" y="8229600"/>
                </a:lnTo>
                <a:lnTo>
                  <a:pt x="0" y="8229600"/>
                </a:lnTo>
                <a:lnTo>
                  <a:pt x="0" y="0"/>
                </a:lnTo>
                <a:close/>
              </a:path>
            </a:pathLst>
          </a:custGeom>
          <a:blipFill>
            <a:blip r:embed="rId2"/>
            <a:stretch>
              <a:fillRect/>
            </a:stretch>
          </a:blipFill>
        </p:spPr>
      </p:sp>
      <p:sp>
        <p:nvSpPr>
          <p:cNvPr id="3" name="Freeform 17"/>
          <p:cNvSpPr/>
          <p:nvPr/>
        </p:nvSpPr>
        <p:spPr>
          <a:xfrm>
            <a:off x="574568" y="8111959"/>
            <a:ext cx="1256899" cy="1256899"/>
          </a:xfrm>
          <a:custGeom>
            <a:avLst/>
            <a:gdLst/>
            <a:ahLst/>
            <a:cxnLst/>
            <a:rect l="l" t="t" r="r" b="b"/>
            <a:pathLst>
              <a:path w="1256899" h="1256899">
                <a:moveTo>
                  <a:pt x="0" y="0"/>
                </a:moveTo>
                <a:lnTo>
                  <a:pt x="1256899" y="0"/>
                </a:lnTo>
                <a:lnTo>
                  <a:pt x="1256899" y="1256899"/>
                </a:lnTo>
                <a:lnTo>
                  <a:pt x="0" y="1256899"/>
                </a:lnTo>
                <a:lnTo>
                  <a:pt x="0" y="0"/>
                </a:lnTo>
                <a:close/>
              </a:path>
            </a:pathLst>
          </a:custGeom>
          <a:blipFill>
            <a:blip r:embed="rId3">
              <a:extLst>
                <a:ext uri="{96DAC541-7B7A-43D3-8B79-37D633B846F1}">
                  <asvg:svgBlip xmlns="" xmlns:asvg="http://schemas.microsoft.com/office/drawing/2016/SVG/main" r:embed="rId8"/>
                </a:ext>
              </a:extLst>
            </a:blip>
            <a:stretch>
              <a:fillRect/>
            </a:stretch>
          </a:blipFill>
        </p:spPr>
      </p:sp>
      <p:sp>
        <p:nvSpPr>
          <p:cNvPr id="4" name="Freeform 18"/>
          <p:cNvSpPr/>
          <p:nvPr/>
        </p:nvSpPr>
        <p:spPr>
          <a:xfrm>
            <a:off x="2590800" y="6770859"/>
            <a:ext cx="1326860" cy="1256899"/>
          </a:xfrm>
          <a:custGeom>
            <a:avLst/>
            <a:gdLst/>
            <a:ahLst/>
            <a:cxnLst/>
            <a:rect l="l" t="t" r="r" b="b"/>
            <a:pathLst>
              <a:path w="1326860" h="1256899">
                <a:moveTo>
                  <a:pt x="0" y="0"/>
                </a:moveTo>
                <a:lnTo>
                  <a:pt x="1326860" y="0"/>
                </a:lnTo>
                <a:lnTo>
                  <a:pt x="1326860" y="1256899"/>
                </a:lnTo>
                <a:lnTo>
                  <a:pt x="0" y="1256899"/>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a:ln cap="sq">
            <a:noFill/>
            <a:prstDash val="solid"/>
            <a:miter/>
          </a:ln>
        </p:spPr>
      </p:sp>
      <p:sp>
        <p:nvSpPr>
          <p:cNvPr id="5" name="Freeform 20"/>
          <p:cNvSpPr/>
          <p:nvPr/>
        </p:nvSpPr>
        <p:spPr>
          <a:xfrm>
            <a:off x="615940" y="5138329"/>
            <a:ext cx="1551199" cy="1204295"/>
          </a:xfrm>
          <a:custGeom>
            <a:avLst/>
            <a:gdLst/>
            <a:ahLst/>
            <a:cxnLst/>
            <a:rect l="l" t="t" r="r" b="b"/>
            <a:pathLst>
              <a:path w="1551199" h="1204295">
                <a:moveTo>
                  <a:pt x="0" y="0"/>
                </a:moveTo>
                <a:lnTo>
                  <a:pt x="1551200" y="0"/>
                </a:lnTo>
                <a:lnTo>
                  <a:pt x="1551200" y="1204295"/>
                </a:lnTo>
                <a:lnTo>
                  <a:pt x="0" y="1204295"/>
                </a:lnTo>
                <a:lnTo>
                  <a:pt x="0" y="0"/>
                </a:lnTo>
                <a:close/>
              </a:path>
            </a:pathLst>
          </a:custGeom>
          <a:blipFill>
            <a:blip r:embed="rId11">
              <a:extLst>
                <a:ext uri="{96DAC541-7B7A-43D3-8B79-37D633B846F1}">
                  <asvg:svgBlip xmlns="" xmlns:asvg="http://schemas.microsoft.com/office/drawing/2016/SVG/main" r:embed="rId14"/>
                </a:ext>
              </a:extLst>
            </a:blip>
            <a:stretch>
              <a:fillRect/>
            </a:stretch>
          </a:blipFill>
          <a:ln cap="sq">
            <a:noFill/>
            <a:prstDash val="solid"/>
            <a:miter/>
          </a:ln>
        </p:spPr>
      </p:sp>
      <p:sp>
        <p:nvSpPr>
          <p:cNvPr id="6" name="Rectangle 5"/>
          <p:cNvSpPr/>
          <p:nvPr/>
        </p:nvSpPr>
        <p:spPr>
          <a:xfrm>
            <a:off x="5486400" y="571500"/>
            <a:ext cx="8677375" cy="877163"/>
          </a:xfrm>
          <a:prstGeom prst="rect">
            <a:avLst/>
          </a:prstGeom>
        </p:spPr>
        <p:txBody>
          <a:bodyPr wrap="none">
            <a:spAutoFit/>
          </a:bodyPr>
          <a:lstStyle/>
          <a:p>
            <a:pPr lvl="0" eaLnBrk="0" fontAlgn="base" hangingPunct="0">
              <a:spcBef>
                <a:spcPct val="0"/>
              </a:spcBef>
              <a:spcAft>
                <a:spcPct val="0"/>
              </a:spcAft>
            </a:pPr>
            <a:r>
              <a:rPr lang="en-US" altLang="en-US" sz="5100" b="1" dirty="0" smtClean="0">
                <a:solidFill>
                  <a:schemeClr val="bg1"/>
                </a:solidFill>
                <a:latin typeface="Poppins" panose="020B0604020202020204" charset="0"/>
                <a:cs typeface="Poppins" panose="020B0604020202020204" charset="0"/>
              </a:rPr>
              <a:t>Machine Learning Models </a:t>
            </a:r>
            <a:endParaRPr lang="en-US" altLang="en-US" sz="5100" b="1" dirty="0">
              <a:solidFill>
                <a:schemeClr val="bg1"/>
              </a:solidFill>
              <a:latin typeface="Poppins" panose="020B0604020202020204" charset="0"/>
              <a:cs typeface="Poppins" panose="020B0604020202020204" charset="0"/>
            </a:endParaRPr>
          </a:p>
        </p:txBody>
      </p:sp>
      <p:sp>
        <p:nvSpPr>
          <p:cNvPr id="7" name="Rectangle 6"/>
          <p:cNvSpPr/>
          <p:nvPr/>
        </p:nvSpPr>
        <p:spPr>
          <a:xfrm>
            <a:off x="4876800" y="3791926"/>
            <a:ext cx="9144000" cy="5101397"/>
          </a:xfrm>
          <a:prstGeom prst="rect">
            <a:avLst/>
          </a:prstGeom>
        </p:spPr>
        <p:txBody>
          <a:bodyPr>
            <a:spAutoFit/>
          </a:bodyPr>
          <a:lstStyle/>
          <a:p>
            <a:pPr marL="285750" indent="-285750" algn="just">
              <a:lnSpc>
                <a:spcPct val="150000"/>
              </a:lnSpc>
              <a:buFont typeface="Wingdings" panose="05000000000000000000" pitchFamily="2" charset="2"/>
              <a:buChar char="q"/>
            </a:pPr>
            <a:r>
              <a:rPr lang="en-US" sz="3100" b="1" dirty="0" smtClean="0">
                <a:solidFill>
                  <a:schemeClr val="bg1"/>
                </a:solidFill>
              </a:rPr>
              <a:t>Hypermeter Tuning</a:t>
            </a:r>
          </a:p>
          <a:p>
            <a:pPr marL="285750" indent="-285750" algn="just">
              <a:lnSpc>
                <a:spcPct val="150000"/>
              </a:lnSpc>
              <a:buFont typeface="Wingdings" panose="05000000000000000000" pitchFamily="2" charset="2"/>
              <a:buChar char="q"/>
            </a:pPr>
            <a:r>
              <a:rPr lang="en-US" sz="3100" b="1" dirty="0" smtClean="0">
                <a:solidFill>
                  <a:schemeClr val="bg1"/>
                </a:solidFill>
              </a:rPr>
              <a:t>Model Development Using Best Parameters</a:t>
            </a:r>
          </a:p>
          <a:p>
            <a:pPr marL="285750" indent="-285750" algn="just">
              <a:lnSpc>
                <a:spcPct val="150000"/>
              </a:lnSpc>
              <a:buFont typeface="Wingdings" panose="05000000000000000000" pitchFamily="2" charset="2"/>
              <a:buChar char="q"/>
            </a:pPr>
            <a:r>
              <a:rPr lang="en-US" sz="3100" b="1" dirty="0" smtClean="0">
                <a:solidFill>
                  <a:schemeClr val="bg1"/>
                </a:solidFill>
              </a:rPr>
              <a:t>Training </a:t>
            </a:r>
          </a:p>
          <a:p>
            <a:pPr marL="285750" indent="-285750" algn="just">
              <a:lnSpc>
                <a:spcPct val="150000"/>
              </a:lnSpc>
              <a:buFont typeface="Wingdings" panose="05000000000000000000" pitchFamily="2" charset="2"/>
              <a:buChar char="q"/>
            </a:pPr>
            <a:r>
              <a:rPr lang="en-US" sz="3100" b="1" dirty="0" smtClean="0">
                <a:solidFill>
                  <a:schemeClr val="bg1"/>
                </a:solidFill>
              </a:rPr>
              <a:t>Evaluation</a:t>
            </a:r>
          </a:p>
          <a:p>
            <a:pPr marL="285750" indent="-285750" algn="just">
              <a:lnSpc>
                <a:spcPct val="150000"/>
              </a:lnSpc>
              <a:buFont typeface="Wingdings" panose="05000000000000000000" pitchFamily="2" charset="2"/>
              <a:buChar char="q"/>
            </a:pPr>
            <a:r>
              <a:rPr lang="en-US" sz="3100" b="1" dirty="0" smtClean="0">
                <a:solidFill>
                  <a:schemeClr val="bg1"/>
                </a:solidFill>
              </a:rPr>
              <a:t>Prediction</a:t>
            </a:r>
          </a:p>
          <a:p>
            <a:pPr marL="285750" indent="-285750" algn="just">
              <a:lnSpc>
                <a:spcPct val="150000"/>
              </a:lnSpc>
              <a:buFont typeface="Wingdings" panose="05000000000000000000" pitchFamily="2" charset="2"/>
              <a:buChar char="q"/>
            </a:pPr>
            <a:r>
              <a:rPr lang="en-US" sz="3100" b="1" dirty="0" smtClean="0">
                <a:solidFill>
                  <a:schemeClr val="bg1"/>
                </a:solidFill>
              </a:rPr>
              <a:t>Comparison For Finding Best ML Model Among Used</a:t>
            </a:r>
          </a:p>
          <a:p>
            <a:pPr marL="285750" indent="-285750" algn="just">
              <a:lnSpc>
                <a:spcPct val="150000"/>
              </a:lnSpc>
              <a:buFont typeface="Wingdings" panose="05000000000000000000" pitchFamily="2" charset="2"/>
              <a:buChar char="q"/>
            </a:pPr>
            <a:r>
              <a:rPr lang="en-US" sz="3100" b="1" dirty="0" smtClean="0">
                <a:solidFill>
                  <a:schemeClr val="bg1"/>
                </a:solidFill>
              </a:rPr>
              <a:t>Saving Best Model For Deployment </a:t>
            </a:r>
          </a:p>
        </p:txBody>
      </p:sp>
      <p:sp>
        <p:nvSpPr>
          <p:cNvPr id="8" name="Freeform 5"/>
          <p:cNvSpPr/>
          <p:nvPr/>
        </p:nvSpPr>
        <p:spPr>
          <a:xfrm>
            <a:off x="225698" y="493504"/>
            <a:ext cx="4171532" cy="3569725"/>
          </a:xfrm>
          <a:custGeom>
            <a:avLst/>
            <a:gdLst/>
            <a:ahLst/>
            <a:cxnLst/>
            <a:rect l="l" t="t" r="r" b="b"/>
            <a:pathLst>
              <a:path w="4171532" h="3569725">
                <a:moveTo>
                  <a:pt x="0" y="0"/>
                </a:moveTo>
                <a:lnTo>
                  <a:pt x="4171532" y="0"/>
                </a:lnTo>
                <a:lnTo>
                  <a:pt x="4171532" y="3569725"/>
                </a:lnTo>
                <a:lnTo>
                  <a:pt x="0" y="3569725"/>
                </a:lnTo>
                <a:lnTo>
                  <a:pt x="0" y="0"/>
                </a:lnTo>
                <a:close/>
              </a:path>
            </a:pathLst>
          </a:custGeom>
          <a:blipFill>
            <a:blip r:embed="rId15"/>
            <a:stretch>
              <a:fillRect/>
            </a:stretch>
          </a:blipFill>
        </p:spPr>
      </p:sp>
    </p:spTree>
    <p:extLst>
      <p:ext uri="{BB962C8B-B14F-4D97-AF65-F5344CB8AC3E}">
        <p14:creationId xmlns:p14="http://schemas.microsoft.com/office/powerpoint/2010/main" val="33616613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6667500"/>
            <a:ext cx="18288000" cy="3712490"/>
          </a:xfrm>
          <a:prstGeom prst="rect">
            <a:avLst/>
          </a:prstGeom>
        </p:spPr>
      </p:pic>
      <p:pic>
        <p:nvPicPr>
          <p:cNvPr id="6" name="Picture 5"/>
          <p:cNvPicPr>
            <a:picLocks noChangeAspect="1"/>
          </p:cNvPicPr>
          <p:nvPr/>
        </p:nvPicPr>
        <p:blipFill>
          <a:blip r:embed="rId3"/>
          <a:stretch>
            <a:fillRect/>
          </a:stretch>
        </p:blipFill>
        <p:spPr>
          <a:xfrm>
            <a:off x="28414" y="2171700"/>
            <a:ext cx="18259586" cy="4191000"/>
          </a:xfrm>
          <a:prstGeom prst="rect">
            <a:avLst/>
          </a:prstGeom>
        </p:spPr>
      </p:pic>
      <p:sp>
        <p:nvSpPr>
          <p:cNvPr id="7" name="Rectangle 6"/>
          <p:cNvSpPr/>
          <p:nvPr/>
        </p:nvSpPr>
        <p:spPr>
          <a:xfrm>
            <a:off x="5824822" y="342900"/>
            <a:ext cx="6638356" cy="877163"/>
          </a:xfrm>
          <a:prstGeom prst="rect">
            <a:avLst/>
          </a:prstGeom>
        </p:spPr>
        <p:txBody>
          <a:bodyPr wrap="none">
            <a:spAutoFit/>
          </a:bodyPr>
          <a:lstStyle/>
          <a:p>
            <a:r>
              <a:rPr lang="en-US" sz="5100" b="1" dirty="0" smtClean="0">
                <a:solidFill>
                  <a:schemeClr val="bg1"/>
                </a:solidFill>
                <a:latin typeface="Poppins" panose="020B0604020202020204" charset="0"/>
                <a:cs typeface="Poppins" panose="020B0604020202020204" charset="0"/>
              </a:rPr>
              <a:t>Hypermeter Tuning </a:t>
            </a:r>
            <a:endParaRPr lang="en-US" sz="5100" b="1" dirty="0">
              <a:solidFill>
                <a:schemeClr val="bg1"/>
              </a:solidFill>
              <a:latin typeface="Poppins" panose="020B0604020202020204" charset="0"/>
              <a:cs typeface="Poppins" panose="020B0604020202020204" charset="0"/>
            </a:endParaRPr>
          </a:p>
        </p:txBody>
      </p:sp>
    </p:spTree>
    <p:extLst>
      <p:ext uri="{BB962C8B-B14F-4D97-AF65-F5344CB8AC3E}">
        <p14:creationId xmlns:p14="http://schemas.microsoft.com/office/powerpoint/2010/main" val="31932407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 y="6057900"/>
            <a:ext cx="18024766" cy="3999516"/>
          </a:xfrm>
          <a:prstGeom prst="rect">
            <a:avLst/>
          </a:prstGeom>
          <a:ln>
            <a:noFill/>
          </a:ln>
          <a:effectLst>
            <a:outerShdw blurRad="292100" dist="139700" dir="2700000" algn="tl" rotWithShape="0">
              <a:srgbClr val="333333">
                <a:alpha val="65000"/>
              </a:srgbClr>
            </a:outerShdw>
          </a:effectLst>
        </p:spPr>
      </p:pic>
      <p:sp>
        <p:nvSpPr>
          <p:cNvPr id="3" name="Rectangle 2"/>
          <p:cNvSpPr/>
          <p:nvPr/>
        </p:nvSpPr>
        <p:spPr>
          <a:xfrm>
            <a:off x="4572000" y="114300"/>
            <a:ext cx="7829387" cy="877163"/>
          </a:xfrm>
          <a:prstGeom prst="rect">
            <a:avLst/>
          </a:prstGeom>
        </p:spPr>
        <p:txBody>
          <a:bodyPr wrap="none">
            <a:spAutoFit/>
          </a:bodyPr>
          <a:lstStyle/>
          <a:p>
            <a:r>
              <a:rPr lang="en-US" sz="5100" b="1" dirty="0" smtClean="0">
                <a:solidFill>
                  <a:schemeClr val="bg1"/>
                </a:solidFill>
                <a:latin typeface="Poppins" panose="020B0604020202020204" charset="0"/>
                <a:cs typeface="Poppins" panose="020B0604020202020204" charset="0"/>
              </a:rPr>
              <a:t>Model Fitting &amp; Training</a:t>
            </a:r>
            <a:endParaRPr lang="en-US" sz="5100" b="1" dirty="0">
              <a:solidFill>
                <a:schemeClr val="bg1"/>
              </a:solidFill>
              <a:latin typeface="Poppins" panose="020B0604020202020204" charset="0"/>
              <a:cs typeface="Poppins" panose="020B0604020202020204" charset="0"/>
            </a:endParaRPr>
          </a:p>
        </p:txBody>
      </p:sp>
      <p:pic>
        <p:nvPicPr>
          <p:cNvPr id="4" name="Picture 3"/>
          <p:cNvPicPr>
            <a:picLocks noChangeAspect="1"/>
          </p:cNvPicPr>
          <p:nvPr/>
        </p:nvPicPr>
        <p:blipFill>
          <a:blip r:embed="rId3"/>
          <a:stretch>
            <a:fillRect/>
          </a:stretch>
        </p:blipFill>
        <p:spPr>
          <a:xfrm>
            <a:off x="167640" y="2400300"/>
            <a:ext cx="7374021" cy="3200400"/>
          </a:xfrm>
          <a:prstGeom prst="rect">
            <a:avLst/>
          </a:prstGeom>
        </p:spPr>
      </p:pic>
      <p:sp>
        <p:nvSpPr>
          <p:cNvPr id="5" name="Rectangle 4"/>
          <p:cNvSpPr/>
          <p:nvPr/>
        </p:nvSpPr>
        <p:spPr>
          <a:xfrm>
            <a:off x="8486693" y="2640144"/>
            <a:ext cx="9144000" cy="1769074"/>
          </a:xfrm>
          <a:prstGeom prst="rect">
            <a:avLst/>
          </a:prstGeom>
        </p:spPr>
        <p:txBody>
          <a:bodyPr>
            <a:spAutoFit/>
          </a:bodyPr>
          <a:lstStyle/>
          <a:p>
            <a:pPr marL="342900" indent="-342900" algn="just">
              <a:lnSpc>
                <a:spcPct val="150000"/>
              </a:lnSpc>
              <a:buFont typeface="Wingdings" panose="05000000000000000000" pitchFamily="2" charset="2"/>
              <a:buChar char="q"/>
            </a:pPr>
            <a:r>
              <a:rPr lang="en-US" sz="2500" dirty="0" smtClean="0">
                <a:solidFill>
                  <a:schemeClr val="bg1"/>
                </a:solidFill>
                <a:latin typeface="Poppins Light" panose="020B0604020202020204" charset="0"/>
                <a:cs typeface="Poppins Light" panose="020B0604020202020204" charset="0"/>
              </a:rPr>
              <a:t>Here After Finding The Best Parameters, I am Creating A New Instance of Model </a:t>
            </a:r>
          </a:p>
          <a:p>
            <a:pPr marL="342900" indent="-342900" algn="just">
              <a:lnSpc>
                <a:spcPct val="150000"/>
              </a:lnSpc>
              <a:buFont typeface="Wingdings" panose="05000000000000000000" pitchFamily="2" charset="2"/>
              <a:buChar char="q"/>
            </a:pPr>
            <a:r>
              <a:rPr lang="en-US" sz="2500" dirty="0" smtClean="0">
                <a:solidFill>
                  <a:schemeClr val="bg1"/>
                </a:solidFill>
                <a:latin typeface="Poppins Light" panose="020B0604020202020204" charset="0"/>
                <a:cs typeface="Poppins Light" panose="020B0604020202020204" charset="0"/>
              </a:rPr>
              <a:t>Then Fitting The Model A&amp; Training It</a:t>
            </a:r>
            <a:endParaRPr lang="en-US" sz="2500" dirty="0">
              <a:solidFill>
                <a:schemeClr val="bg1"/>
              </a:soli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23026260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5800604"/>
            <a:ext cx="18288000" cy="4486396"/>
          </a:xfrm>
          <a:prstGeom prst="rect">
            <a:avLst/>
          </a:prstGeom>
        </p:spPr>
      </p:pic>
      <p:sp>
        <p:nvSpPr>
          <p:cNvPr id="3" name="Rectangle 2"/>
          <p:cNvSpPr/>
          <p:nvPr/>
        </p:nvSpPr>
        <p:spPr>
          <a:xfrm>
            <a:off x="6248400" y="190500"/>
            <a:ext cx="7092006" cy="877163"/>
          </a:xfrm>
          <a:prstGeom prst="rect">
            <a:avLst/>
          </a:prstGeom>
        </p:spPr>
        <p:txBody>
          <a:bodyPr wrap="none">
            <a:spAutoFit/>
          </a:bodyPr>
          <a:lstStyle/>
          <a:p>
            <a:r>
              <a:rPr lang="en-US" sz="5100" b="1" dirty="0" smtClean="0">
                <a:solidFill>
                  <a:schemeClr val="bg1"/>
                </a:solidFill>
                <a:latin typeface="Poppins" panose="020B0604020202020204" charset="0"/>
                <a:cs typeface="Poppins" panose="020B0604020202020204" charset="0"/>
              </a:rPr>
              <a:t>Evaluation of Models </a:t>
            </a:r>
            <a:endParaRPr lang="en-US" sz="5100" b="1" dirty="0">
              <a:solidFill>
                <a:schemeClr val="bg1"/>
              </a:solidFill>
              <a:latin typeface="Poppins" panose="020B0604020202020204" charset="0"/>
              <a:cs typeface="Poppins" panose="020B0604020202020204" charset="0"/>
            </a:endParaRPr>
          </a:p>
        </p:txBody>
      </p:sp>
      <p:sp>
        <p:nvSpPr>
          <p:cNvPr id="4" name="Rectangle 1"/>
          <p:cNvSpPr>
            <a:spLocks noChangeArrowheads="1"/>
          </p:cNvSpPr>
          <p:nvPr/>
        </p:nvSpPr>
        <p:spPr bwMode="auto">
          <a:xfrm>
            <a:off x="457200" y="1230345"/>
            <a:ext cx="12575879" cy="4478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ct val="0"/>
              </a:spcBef>
              <a:spcAft>
                <a:spcPct val="0"/>
              </a:spcAft>
              <a:buClrTx/>
              <a:buSzTx/>
              <a:tabLst/>
            </a:pPr>
            <a:r>
              <a:rPr kumimoji="0" lang="en-US" altLang="en-US" sz="3500" b="0" i="0" u="none" strike="noStrike" cap="none" normalizeH="0" baseline="0" dirty="0" smtClean="0">
                <a:ln>
                  <a:noFill/>
                </a:ln>
                <a:solidFill>
                  <a:schemeClr val="bg1"/>
                </a:solidFill>
                <a:effectLst/>
                <a:latin typeface="Poppins Light" panose="020B0604020202020204" charset="0"/>
                <a:cs typeface="Poppins Light" panose="020B0604020202020204" charset="0"/>
              </a:rPr>
              <a:t>Metrics Used For Evaluation</a:t>
            </a:r>
            <a:endParaRPr kumimoji="0" lang="en-US" altLang="en-US" sz="2300" b="0" i="0" u="none" strike="noStrike" cap="none" normalizeH="0" baseline="0" dirty="0" smtClean="0">
              <a:ln>
                <a:noFill/>
              </a:ln>
              <a:solidFill>
                <a:schemeClr val="bg1"/>
              </a:solidFill>
              <a:effectLst/>
              <a:latin typeface="Poppins Light" panose="020B0604020202020204" charset="0"/>
              <a:cs typeface="Poppins Light" panose="020B0604020202020204" charset="0"/>
            </a:endParaRP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2200" b="1" i="0" u="none" strike="noStrike" cap="none" normalizeH="0" baseline="0" dirty="0" smtClean="0">
                <a:ln>
                  <a:noFill/>
                </a:ln>
                <a:solidFill>
                  <a:schemeClr val="bg1"/>
                </a:solidFill>
                <a:effectLst/>
                <a:latin typeface="Poppins Light" panose="020B0604020202020204" charset="0"/>
                <a:cs typeface="Poppins Light" panose="020B0604020202020204" charset="0"/>
              </a:rPr>
              <a:t>R²:</a:t>
            </a:r>
            <a:r>
              <a:rPr kumimoji="0" lang="en-US" altLang="en-US" sz="2200" b="0" i="0" u="none" strike="noStrike" cap="none" normalizeH="0" baseline="0" dirty="0" smtClean="0">
                <a:ln>
                  <a:noFill/>
                </a:ln>
                <a:solidFill>
                  <a:schemeClr val="bg1"/>
                </a:solidFill>
                <a:effectLst/>
                <a:latin typeface="Poppins Light" panose="020B0604020202020204" charset="0"/>
                <a:cs typeface="Poppins Light" panose="020B0604020202020204" charset="0"/>
              </a:rPr>
              <a:t> Measures how well the model explains the variance in the data.</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2200" b="1" i="0" u="none" strike="noStrike" cap="none" normalizeH="0" baseline="0" dirty="0" smtClean="0">
                <a:ln>
                  <a:noFill/>
                </a:ln>
                <a:solidFill>
                  <a:schemeClr val="bg1"/>
                </a:solidFill>
                <a:effectLst/>
                <a:latin typeface="Poppins Light" panose="020B0604020202020204" charset="0"/>
                <a:cs typeface="Poppins Light" panose="020B0604020202020204" charset="0"/>
              </a:rPr>
              <a:t>RMSE:</a:t>
            </a:r>
            <a:r>
              <a:rPr kumimoji="0" lang="en-US" altLang="en-US" sz="2200" b="0" i="0" u="none" strike="noStrike" cap="none" normalizeH="0" baseline="0" dirty="0" smtClean="0">
                <a:ln>
                  <a:noFill/>
                </a:ln>
                <a:solidFill>
                  <a:schemeClr val="bg1"/>
                </a:solidFill>
                <a:effectLst/>
                <a:latin typeface="Poppins Light" panose="020B0604020202020204" charset="0"/>
                <a:cs typeface="Poppins Light" panose="020B0604020202020204" charset="0"/>
              </a:rPr>
              <a:t> Assesses the average squared difference between predicted and actual values.</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2200" b="1" i="0" u="none" strike="noStrike" cap="none" normalizeH="0" baseline="0" dirty="0" smtClean="0">
                <a:ln>
                  <a:noFill/>
                </a:ln>
                <a:solidFill>
                  <a:schemeClr val="bg1"/>
                </a:solidFill>
                <a:effectLst/>
                <a:latin typeface="Poppins Light" panose="020B0604020202020204" charset="0"/>
                <a:cs typeface="Poppins Light" panose="020B0604020202020204" charset="0"/>
              </a:rPr>
              <a:t>MAE:</a:t>
            </a:r>
            <a:r>
              <a:rPr kumimoji="0" lang="en-US" altLang="en-US" sz="2200" b="0" i="0" u="none" strike="noStrike" cap="none" normalizeH="0" baseline="0" dirty="0" smtClean="0">
                <a:ln>
                  <a:noFill/>
                </a:ln>
                <a:solidFill>
                  <a:schemeClr val="bg1"/>
                </a:solidFill>
                <a:effectLst/>
                <a:latin typeface="Poppins Light" panose="020B0604020202020204" charset="0"/>
                <a:cs typeface="Poppins Light" panose="020B0604020202020204" charset="0"/>
              </a:rPr>
              <a:t> Evaluates the average magnitude of prediction errors.</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2200" b="1" i="0" u="none" strike="noStrike" cap="none" normalizeH="0" baseline="0" dirty="0" smtClean="0">
                <a:ln>
                  <a:noFill/>
                </a:ln>
                <a:solidFill>
                  <a:schemeClr val="bg1"/>
                </a:solidFill>
                <a:effectLst/>
                <a:latin typeface="Poppins Light" panose="020B0604020202020204" charset="0"/>
                <a:cs typeface="Poppins Light" panose="020B0604020202020204" charset="0"/>
              </a:rPr>
              <a:t>MAPE:</a:t>
            </a:r>
            <a:r>
              <a:rPr kumimoji="0" lang="en-US" altLang="en-US" sz="2200" b="0" i="0" u="none" strike="noStrike" cap="none" normalizeH="0" baseline="0" dirty="0" smtClean="0">
                <a:ln>
                  <a:noFill/>
                </a:ln>
                <a:solidFill>
                  <a:schemeClr val="bg1"/>
                </a:solidFill>
                <a:effectLst/>
                <a:latin typeface="Poppins Light" panose="020B0604020202020204" charset="0"/>
                <a:cs typeface="Poppins Light" panose="020B0604020202020204" charset="0"/>
              </a:rPr>
              <a:t> Represents prediction accuracy as a percentage.</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2200" b="1" i="0" u="none" strike="noStrike" cap="none" normalizeH="0" baseline="0" dirty="0" smtClean="0">
                <a:ln>
                  <a:noFill/>
                </a:ln>
                <a:solidFill>
                  <a:schemeClr val="bg1"/>
                </a:solidFill>
                <a:effectLst/>
                <a:latin typeface="Poppins Light" panose="020B0604020202020204" charset="0"/>
                <a:cs typeface="Poppins Light" panose="020B0604020202020204" charset="0"/>
              </a:rPr>
              <a:t>Median AE:</a:t>
            </a:r>
            <a:r>
              <a:rPr kumimoji="0" lang="en-US" altLang="en-US" sz="2200" b="0" i="0" u="none" strike="noStrike" cap="none" normalizeH="0" baseline="0" dirty="0" smtClean="0">
                <a:ln>
                  <a:noFill/>
                </a:ln>
                <a:solidFill>
                  <a:schemeClr val="bg1"/>
                </a:solidFill>
                <a:effectLst/>
                <a:latin typeface="Poppins Light" panose="020B0604020202020204" charset="0"/>
                <a:cs typeface="Poppins Light" panose="020B0604020202020204" charset="0"/>
              </a:rPr>
              <a:t> Calculates the median absolute error to handle outliers.</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2200" b="1" i="0" u="none" strike="noStrike" cap="none" normalizeH="0" baseline="0" dirty="0" smtClean="0">
                <a:ln>
                  <a:noFill/>
                </a:ln>
                <a:solidFill>
                  <a:schemeClr val="bg1"/>
                </a:solidFill>
                <a:effectLst/>
                <a:latin typeface="Poppins Light" panose="020B0604020202020204" charset="0"/>
                <a:cs typeface="Poppins Light" panose="020B0604020202020204" charset="0"/>
              </a:rPr>
              <a:t>Explained Variance Score:</a:t>
            </a:r>
            <a:r>
              <a:rPr kumimoji="0" lang="en-US" altLang="en-US" sz="2200" b="0" i="0" u="none" strike="noStrike" cap="none" normalizeH="0" baseline="0" dirty="0" smtClean="0">
                <a:ln>
                  <a:noFill/>
                </a:ln>
                <a:solidFill>
                  <a:schemeClr val="bg1"/>
                </a:solidFill>
                <a:effectLst/>
                <a:latin typeface="Poppins Light" panose="020B0604020202020204" charset="0"/>
                <a:cs typeface="Poppins Light" panose="020B0604020202020204" charset="0"/>
              </a:rPr>
              <a:t> Indicates the proportion of variance captured by the model.</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endParaRPr kumimoji="0" lang="en-US" altLang="en-US" sz="2300" b="0" i="0" u="none" strike="noStrike" cap="none" normalizeH="0" baseline="0" dirty="0" smtClean="0">
              <a:ln>
                <a:noFill/>
              </a:ln>
              <a:solidFill>
                <a:schemeClr val="bg1"/>
              </a:solidFill>
              <a:effectLst/>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42856220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2400" y="2171700"/>
            <a:ext cx="11049000" cy="7962900"/>
          </a:xfrm>
          <a:prstGeom prst="rect">
            <a:avLst/>
          </a:prstGeom>
        </p:spPr>
      </p:pic>
      <p:sp>
        <p:nvSpPr>
          <p:cNvPr id="4" name="Rectangle 3"/>
          <p:cNvSpPr/>
          <p:nvPr/>
        </p:nvSpPr>
        <p:spPr>
          <a:xfrm>
            <a:off x="5181600" y="190500"/>
            <a:ext cx="7128875" cy="877163"/>
          </a:xfrm>
          <a:prstGeom prst="rect">
            <a:avLst/>
          </a:prstGeom>
        </p:spPr>
        <p:txBody>
          <a:bodyPr wrap="none">
            <a:spAutoFit/>
          </a:bodyPr>
          <a:lstStyle/>
          <a:p>
            <a:r>
              <a:rPr lang="en-US" sz="5100" b="1" dirty="0" smtClean="0">
                <a:solidFill>
                  <a:schemeClr val="bg1"/>
                </a:solidFill>
                <a:latin typeface="Poppins" panose="020B0604020202020204" charset="0"/>
                <a:cs typeface="Poppins" panose="020B0604020202020204" charset="0"/>
              </a:rPr>
              <a:t>Predictions of Model  </a:t>
            </a:r>
            <a:endParaRPr lang="en-US" sz="5100" b="1" dirty="0">
              <a:solidFill>
                <a:schemeClr val="bg1"/>
              </a:solidFill>
              <a:latin typeface="Poppins" panose="020B0604020202020204" charset="0"/>
              <a:cs typeface="Poppins" panose="020B0604020202020204" charset="0"/>
            </a:endParaRPr>
          </a:p>
        </p:txBody>
      </p:sp>
      <p:sp>
        <p:nvSpPr>
          <p:cNvPr id="8" name="Rectangle 7"/>
          <p:cNvSpPr/>
          <p:nvPr/>
        </p:nvSpPr>
        <p:spPr>
          <a:xfrm>
            <a:off x="11430000" y="2148840"/>
            <a:ext cx="6400800" cy="7661841"/>
          </a:xfrm>
          <a:prstGeom prst="rect">
            <a:avLst/>
          </a:prstGeom>
        </p:spPr>
        <p:txBody>
          <a:bodyPr wrap="square">
            <a:spAutoFit/>
          </a:bodyPr>
          <a:lstStyle/>
          <a:p>
            <a:pPr marL="342900" indent="-342900">
              <a:lnSpc>
                <a:spcPct val="150000"/>
              </a:lnSpc>
              <a:buFont typeface="Wingdings" panose="05000000000000000000" pitchFamily="2" charset="2"/>
              <a:buChar char="v"/>
            </a:pPr>
            <a:r>
              <a:rPr lang="en-US" sz="2200" dirty="0" smtClean="0">
                <a:solidFill>
                  <a:schemeClr val="bg1"/>
                </a:solidFill>
                <a:latin typeface="Poppins Light" panose="020B0604020202020204" charset="0"/>
                <a:cs typeface="Poppins Light" panose="020B0604020202020204" charset="0"/>
              </a:rPr>
              <a:t>The table displays the </a:t>
            </a:r>
            <a:r>
              <a:rPr lang="en-US" sz="2200" b="1" dirty="0" smtClean="0">
                <a:solidFill>
                  <a:schemeClr val="bg1"/>
                </a:solidFill>
                <a:latin typeface="Poppins Light" panose="020B0604020202020204" charset="0"/>
                <a:cs typeface="Poppins Light" panose="020B0604020202020204" charset="0"/>
              </a:rPr>
              <a:t>actual body fat percentage</a:t>
            </a:r>
            <a:r>
              <a:rPr lang="en-US" sz="2200" dirty="0" smtClean="0">
                <a:solidFill>
                  <a:schemeClr val="bg1"/>
                </a:solidFill>
                <a:latin typeface="Poppins Light" panose="020B0604020202020204" charset="0"/>
                <a:cs typeface="Poppins Light" panose="020B0604020202020204" charset="0"/>
              </a:rPr>
              <a:t> compared to the </a:t>
            </a:r>
            <a:r>
              <a:rPr lang="en-US" sz="2200" b="1" dirty="0" smtClean="0">
                <a:solidFill>
                  <a:schemeClr val="bg1"/>
                </a:solidFill>
                <a:latin typeface="Poppins Light" panose="020B0604020202020204" charset="0"/>
                <a:cs typeface="Poppins Light" panose="020B0604020202020204" charset="0"/>
              </a:rPr>
              <a:t>predicted values</a:t>
            </a:r>
            <a:r>
              <a:rPr lang="en-US" sz="2200" dirty="0" smtClean="0">
                <a:solidFill>
                  <a:schemeClr val="bg1"/>
                </a:solidFill>
                <a:latin typeface="Poppins Light" panose="020B0604020202020204" charset="0"/>
                <a:cs typeface="Poppins Light" panose="020B0604020202020204" charset="0"/>
              </a:rPr>
              <a:t> from three different models: </a:t>
            </a:r>
            <a:r>
              <a:rPr lang="en-US" sz="2200" b="1" dirty="0" err="1" smtClean="0">
                <a:solidFill>
                  <a:schemeClr val="bg1"/>
                </a:solidFill>
                <a:latin typeface="Poppins Light" panose="020B0604020202020204" charset="0"/>
                <a:cs typeface="Poppins Light" panose="020B0604020202020204" charset="0"/>
              </a:rPr>
              <a:t>XGBoost</a:t>
            </a:r>
            <a:r>
              <a:rPr lang="en-US" sz="2200" b="1" dirty="0" smtClean="0">
                <a:solidFill>
                  <a:schemeClr val="bg1"/>
                </a:solidFill>
                <a:latin typeface="Poppins Light" panose="020B0604020202020204" charset="0"/>
                <a:cs typeface="Poppins Light" panose="020B0604020202020204" charset="0"/>
              </a:rPr>
              <a:t>, Random Forest, and Gradient Boosting</a:t>
            </a:r>
            <a:r>
              <a:rPr lang="en-US" sz="2200" dirty="0" smtClean="0">
                <a:solidFill>
                  <a:schemeClr val="bg1"/>
                </a:solidFill>
                <a:latin typeface="Poppins Light" panose="020B0604020202020204" charset="0"/>
                <a:cs typeface="Poppins Light" panose="020B0604020202020204" charset="0"/>
              </a:rPr>
              <a:t>.</a:t>
            </a:r>
          </a:p>
          <a:p>
            <a:pPr marL="342900" indent="-342900">
              <a:lnSpc>
                <a:spcPct val="150000"/>
              </a:lnSpc>
              <a:buFont typeface="Wingdings" panose="05000000000000000000" pitchFamily="2" charset="2"/>
              <a:buChar char="v"/>
            </a:pPr>
            <a:endParaRPr lang="en-US" sz="2200" dirty="0" smtClean="0">
              <a:solidFill>
                <a:schemeClr val="bg1"/>
              </a:solidFill>
              <a:latin typeface="Poppins Light" panose="020B0604020202020204" charset="0"/>
              <a:cs typeface="Poppins Light" panose="020B0604020202020204" charset="0"/>
            </a:endParaRPr>
          </a:p>
          <a:p>
            <a:pPr marL="342900" indent="-342900">
              <a:lnSpc>
                <a:spcPct val="150000"/>
              </a:lnSpc>
              <a:buFont typeface="Wingdings" panose="05000000000000000000" pitchFamily="2" charset="2"/>
              <a:buChar char="v"/>
            </a:pPr>
            <a:r>
              <a:rPr lang="en-US" sz="2200" dirty="0" smtClean="0">
                <a:solidFill>
                  <a:schemeClr val="bg1"/>
                </a:solidFill>
                <a:latin typeface="Poppins Light" panose="020B0604020202020204" charset="0"/>
                <a:cs typeface="Poppins Light" panose="020B0604020202020204" charset="0"/>
              </a:rPr>
              <a:t>Each model's predictions closely align with the actual values, showcasing their effectiveness in estimating body fat percentage.</a:t>
            </a:r>
          </a:p>
          <a:p>
            <a:pPr marL="342900" indent="-342900">
              <a:lnSpc>
                <a:spcPct val="150000"/>
              </a:lnSpc>
              <a:buFont typeface="Wingdings" panose="05000000000000000000" pitchFamily="2" charset="2"/>
              <a:buChar char="v"/>
            </a:pPr>
            <a:endParaRPr lang="en-US" sz="2200" dirty="0" smtClean="0">
              <a:solidFill>
                <a:schemeClr val="bg1"/>
              </a:solidFill>
              <a:latin typeface="Poppins Light" panose="020B0604020202020204" charset="0"/>
              <a:cs typeface="Poppins Light" panose="020B0604020202020204" charset="0"/>
            </a:endParaRPr>
          </a:p>
          <a:p>
            <a:pPr marL="342900" indent="-342900">
              <a:lnSpc>
                <a:spcPct val="150000"/>
              </a:lnSpc>
              <a:buFont typeface="Wingdings" panose="05000000000000000000" pitchFamily="2" charset="2"/>
              <a:buChar char="v"/>
            </a:pPr>
            <a:r>
              <a:rPr lang="en-US" sz="2200" dirty="0" smtClean="0">
                <a:solidFill>
                  <a:schemeClr val="bg1"/>
                </a:solidFill>
                <a:latin typeface="Poppins Light" panose="020B0604020202020204" charset="0"/>
                <a:cs typeface="Poppins Light" panose="020B0604020202020204" charset="0"/>
              </a:rPr>
              <a:t>Visualizing </a:t>
            </a:r>
            <a:r>
              <a:rPr lang="en-US" sz="2200" dirty="0">
                <a:solidFill>
                  <a:schemeClr val="bg1"/>
                </a:solidFill>
                <a:latin typeface="Poppins Light" panose="020B0604020202020204" charset="0"/>
                <a:cs typeface="Poppins Light" panose="020B0604020202020204" charset="0"/>
              </a:rPr>
              <a:t>these predictions against actual values helps to evaluate model accuracy, identify trends, and highlight areas for improvement.</a:t>
            </a:r>
          </a:p>
        </p:txBody>
      </p:sp>
    </p:spTree>
    <p:extLst>
      <p:ext uri="{BB962C8B-B14F-4D97-AF65-F5344CB8AC3E}">
        <p14:creationId xmlns:p14="http://schemas.microsoft.com/office/powerpoint/2010/main" val="1751546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896678" y="1290997"/>
            <a:ext cx="5726139" cy="2500874"/>
          </a:xfrm>
          <a:custGeom>
            <a:avLst/>
            <a:gdLst/>
            <a:ahLst/>
            <a:cxnLst/>
            <a:rect l="l" t="t" r="r" b="b"/>
            <a:pathLst>
              <a:path w="5726139" h="2500874">
                <a:moveTo>
                  <a:pt x="0" y="0"/>
                </a:moveTo>
                <a:lnTo>
                  <a:pt x="5726138" y="0"/>
                </a:lnTo>
                <a:lnTo>
                  <a:pt x="5726138" y="2500874"/>
                </a:lnTo>
                <a:lnTo>
                  <a:pt x="0" y="2500874"/>
                </a:lnTo>
                <a:lnTo>
                  <a:pt x="0" y="0"/>
                </a:lnTo>
                <a:close/>
              </a:path>
            </a:pathLst>
          </a:custGeom>
          <a:blipFill>
            <a:blip r:embed="rId2"/>
            <a:stretch>
              <a:fillRect/>
            </a:stretch>
          </a:blipFill>
        </p:spPr>
      </p:sp>
      <p:sp>
        <p:nvSpPr>
          <p:cNvPr id="3" name="AutoShape 3"/>
          <p:cNvSpPr/>
          <p:nvPr/>
        </p:nvSpPr>
        <p:spPr>
          <a:xfrm flipH="1" flipV="1">
            <a:off x="17259300" y="1028700"/>
            <a:ext cx="0" cy="5786479"/>
          </a:xfrm>
          <a:prstGeom prst="line">
            <a:avLst/>
          </a:prstGeom>
          <a:ln w="38100" cap="flat">
            <a:solidFill>
              <a:srgbClr val="FFFFFF"/>
            </a:solidFill>
            <a:prstDash val="solid"/>
            <a:headEnd type="none" w="sm" len="sm"/>
            <a:tailEnd type="none" w="sm" len="sm"/>
          </a:ln>
        </p:spPr>
      </p:sp>
      <p:grpSp>
        <p:nvGrpSpPr>
          <p:cNvPr id="4" name="Group 4"/>
          <p:cNvGrpSpPr/>
          <p:nvPr/>
        </p:nvGrpSpPr>
        <p:grpSpPr>
          <a:xfrm>
            <a:off x="1028700" y="4234201"/>
            <a:ext cx="9897232" cy="5006268"/>
            <a:chOff x="0" y="0"/>
            <a:chExt cx="13196309" cy="6675023"/>
          </a:xfrm>
        </p:grpSpPr>
        <p:sp>
          <p:nvSpPr>
            <p:cNvPr id="5" name="AutoShape 5"/>
            <p:cNvSpPr/>
            <p:nvPr/>
          </p:nvSpPr>
          <p:spPr>
            <a:xfrm flipV="1">
              <a:off x="25400" y="0"/>
              <a:ext cx="0" cy="6675023"/>
            </a:xfrm>
            <a:prstGeom prst="line">
              <a:avLst/>
            </a:prstGeom>
            <a:ln w="50800" cap="flat">
              <a:solidFill>
                <a:srgbClr val="FFFFFF"/>
              </a:solidFill>
              <a:prstDash val="solid"/>
              <a:headEnd type="none" w="sm" len="sm"/>
              <a:tailEnd type="none" w="sm" len="sm"/>
            </a:ln>
          </p:spPr>
        </p:sp>
        <p:sp>
          <p:nvSpPr>
            <p:cNvPr id="6" name="AutoShape 6"/>
            <p:cNvSpPr/>
            <p:nvPr/>
          </p:nvSpPr>
          <p:spPr>
            <a:xfrm>
              <a:off x="0" y="6649623"/>
              <a:ext cx="13196309" cy="0"/>
            </a:xfrm>
            <a:prstGeom prst="line">
              <a:avLst/>
            </a:prstGeom>
            <a:ln w="50800" cap="flat">
              <a:solidFill>
                <a:srgbClr val="FFFFFF"/>
              </a:solidFill>
              <a:prstDash val="solid"/>
              <a:headEnd type="none" w="sm" len="sm"/>
              <a:tailEnd type="none" w="sm" len="sm"/>
            </a:ln>
          </p:spPr>
        </p:sp>
      </p:grpSp>
      <p:sp>
        <p:nvSpPr>
          <p:cNvPr id="7" name="Freeform 7"/>
          <p:cNvSpPr/>
          <p:nvPr/>
        </p:nvSpPr>
        <p:spPr>
          <a:xfrm>
            <a:off x="10925932" y="5660310"/>
            <a:ext cx="6819964" cy="5836080"/>
          </a:xfrm>
          <a:custGeom>
            <a:avLst/>
            <a:gdLst/>
            <a:ahLst/>
            <a:cxnLst/>
            <a:rect l="l" t="t" r="r" b="b"/>
            <a:pathLst>
              <a:path w="6819964" h="5836080">
                <a:moveTo>
                  <a:pt x="0" y="0"/>
                </a:moveTo>
                <a:lnTo>
                  <a:pt x="6819964" y="0"/>
                </a:lnTo>
                <a:lnTo>
                  <a:pt x="6819964" y="5836081"/>
                </a:lnTo>
                <a:lnTo>
                  <a:pt x="0" y="5836081"/>
                </a:lnTo>
                <a:lnTo>
                  <a:pt x="0" y="0"/>
                </a:lnTo>
                <a:close/>
              </a:path>
            </a:pathLst>
          </a:custGeom>
          <a:blipFill>
            <a:blip r:embed="rId3"/>
            <a:stretch>
              <a:fillRect/>
            </a:stretch>
          </a:blipFill>
        </p:spPr>
      </p:sp>
      <p:sp>
        <p:nvSpPr>
          <p:cNvPr id="8" name="TextBox 8"/>
          <p:cNvSpPr txBox="1"/>
          <p:nvPr/>
        </p:nvSpPr>
        <p:spPr>
          <a:xfrm>
            <a:off x="4829460" y="1833922"/>
            <a:ext cx="5353298" cy="2205732"/>
          </a:xfrm>
          <a:prstGeom prst="rect">
            <a:avLst/>
          </a:prstGeom>
        </p:spPr>
        <p:txBody>
          <a:bodyPr lIns="0" tIns="0" rIns="0" bIns="0" rtlCol="0" anchor="t">
            <a:spAutoFit/>
          </a:bodyPr>
          <a:lstStyle/>
          <a:p>
            <a:pPr marL="0" lvl="0" indent="0" algn="ctr">
              <a:lnSpc>
                <a:spcPts val="8583"/>
              </a:lnSpc>
              <a:spcBef>
                <a:spcPct val="0"/>
              </a:spcBef>
            </a:pPr>
            <a:r>
              <a:rPr lang="en-US" sz="11922" b="1" dirty="0">
                <a:solidFill>
                  <a:schemeClr val="bg1"/>
                </a:solidFill>
                <a:latin typeface="Computer Says No"/>
                <a:ea typeface="Computer Says No"/>
                <a:cs typeface="Computer Says No"/>
                <a:sym typeface="Computer Says No"/>
              </a:rPr>
              <a:t>TABLE OF CONTENTS</a:t>
            </a:r>
          </a:p>
        </p:txBody>
      </p:sp>
      <p:sp>
        <p:nvSpPr>
          <p:cNvPr id="9" name="TextBox 9"/>
          <p:cNvSpPr txBox="1"/>
          <p:nvPr/>
        </p:nvSpPr>
        <p:spPr>
          <a:xfrm>
            <a:off x="3027997" y="3940866"/>
            <a:ext cx="6125528" cy="4962897"/>
          </a:xfrm>
          <a:prstGeom prst="rect">
            <a:avLst/>
          </a:prstGeom>
        </p:spPr>
        <p:txBody>
          <a:bodyPr lIns="0" tIns="0" rIns="0" bIns="0" rtlCol="0" anchor="t">
            <a:spAutoFit/>
          </a:bodyPr>
          <a:lstStyle/>
          <a:p>
            <a:pPr marL="330398" lvl="1" algn="l">
              <a:lnSpc>
                <a:spcPts val="4284"/>
              </a:lnSpc>
            </a:pPr>
            <a:r>
              <a:rPr lang="en-US" sz="3060" dirty="0">
                <a:solidFill>
                  <a:schemeClr val="bg1"/>
                </a:solidFill>
                <a:latin typeface="Poppins Light"/>
                <a:ea typeface="Poppins Light"/>
                <a:cs typeface="Poppins Light"/>
                <a:sym typeface="Poppins Light"/>
              </a:rPr>
              <a:t>Introduction</a:t>
            </a:r>
          </a:p>
          <a:p>
            <a:pPr marL="330398" lvl="1" algn="l">
              <a:lnSpc>
                <a:spcPts val="4284"/>
              </a:lnSpc>
            </a:pPr>
            <a:r>
              <a:rPr lang="en-US" sz="3060" dirty="0">
                <a:solidFill>
                  <a:schemeClr val="bg1"/>
                </a:solidFill>
                <a:latin typeface="Poppins Light"/>
                <a:ea typeface="Poppins Light"/>
                <a:cs typeface="Poppins Light"/>
                <a:sym typeface="Poppins Light"/>
              </a:rPr>
              <a:t>Project Objectives</a:t>
            </a:r>
          </a:p>
          <a:p>
            <a:pPr marL="330398" lvl="1" algn="l">
              <a:lnSpc>
                <a:spcPts val="4284"/>
              </a:lnSpc>
            </a:pPr>
            <a:r>
              <a:rPr lang="en-US" sz="3060" dirty="0" smtClean="0">
                <a:solidFill>
                  <a:schemeClr val="bg1"/>
                </a:solidFill>
                <a:latin typeface="Poppins Light"/>
                <a:ea typeface="Poppins Light"/>
                <a:cs typeface="Poppins Light"/>
                <a:sym typeface="Poppins Light"/>
              </a:rPr>
              <a:t>EDA</a:t>
            </a:r>
            <a:endParaRPr lang="en-US" sz="3060" dirty="0">
              <a:solidFill>
                <a:schemeClr val="bg1"/>
              </a:solidFill>
              <a:latin typeface="Poppins Light"/>
              <a:ea typeface="Poppins Light"/>
              <a:cs typeface="Poppins Light"/>
              <a:sym typeface="Poppins Light"/>
            </a:endParaRPr>
          </a:p>
          <a:p>
            <a:pPr marL="330398" lvl="1" algn="l">
              <a:lnSpc>
                <a:spcPts val="4284"/>
              </a:lnSpc>
            </a:pPr>
            <a:r>
              <a:rPr lang="en-US" sz="3060" dirty="0" smtClean="0">
                <a:solidFill>
                  <a:schemeClr val="bg1"/>
                </a:solidFill>
                <a:latin typeface="Poppins Light"/>
                <a:ea typeface="Poppins Light"/>
                <a:cs typeface="Poppins Light"/>
                <a:sym typeface="Poppins Light"/>
              </a:rPr>
              <a:t>FEATURE ENGINEERING</a:t>
            </a:r>
            <a:endParaRPr lang="en-US" sz="3060" dirty="0">
              <a:solidFill>
                <a:schemeClr val="bg1"/>
              </a:solidFill>
              <a:latin typeface="Poppins Light"/>
              <a:ea typeface="Poppins Light"/>
              <a:cs typeface="Poppins Light"/>
              <a:sym typeface="Poppins Light"/>
            </a:endParaRPr>
          </a:p>
          <a:p>
            <a:pPr marL="330398" lvl="1" algn="l">
              <a:lnSpc>
                <a:spcPts val="4284"/>
              </a:lnSpc>
            </a:pPr>
            <a:r>
              <a:rPr lang="en-US" sz="3060" dirty="0" smtClean="0">
                <a:solidFill>
                  <a:schemeClr val="bg1"/>
                </a:solidFill>
                <a:latin typeface="Poppins Light"/>
                <a:ea typeface="Poppins Light"/>
                <a:cs typeface="Poppins Light"/>
                <a:sym typeface="Poppins Light"/>
              </a:rPr>
              <a:t>ML Models</a:t>
            </a:r>
          </a:p>
          <a:p>
            <a:pPr marL="330398" lvl="1" algn="l">
              <a:lnSpc>
                <a:spcPts val="4284"/>
              </a:lnSpc>
            </a:pPr>
            <a:r>
              <a:rPr lang="en-US" sz="3060" dirty="0" smtClean="0">
                <a:solidFill>
                  <a:schemeClr val="bg1"/>
                </a:solidFill>
                <a:latin typeface="Poppins Light"/>
                <a:ea typeface="Poppins Light"/>
                <a:cs typeface="Poppins Light"/>
                <a:sym typeface="Poppins Light"/>
              </a:rPr>
              <a:t>DL Models </a:t>
            </a:r>
            <a:endParaRPr lang="en-US" sz="3060" dirty="0">
              <a:solidFill>
                <a:schemeClr val="bg1"/>
              </a:solidFill>
              <a:latin typeface="Poppins Light"/>
              <a:ea typeface="Poppins Light"/>
              <a:cs typeface="Poppins Light"/>
              <a:sym typeface="Poppins Light"/>
            </a:endParaRPr>
          </a:p>
          <a:p>
            <a:pPr marL="330398" lvl="1" algn="l">
              <a:lnSpc>
                <a:spcPts val="4284"/>
              </a:lnSpc>
            </a:pPr>
            <a:r>
              <a:rPr lang="en-US" sz="3060" dirty="0">
                <a:solidFill>
                  <a:schemeClr val="bg1"/>
                </a:solidFill>
                <a:latin typeface="Poppins Light"/>
                <a:ea typeface="Poppins Light"/>
                <a:cs typeface="Poppins Light"/>
                <a:sym typeface="Poppins Light"/>
              </a:rPr>
              <a:t>Results and </a:t>
            </a:r>
            <a:r>
              <a:rPr lang="en-US" sz="3060" dirty="0" smtClean="0">
                <a:solidFill>
                  <a:schemeClr val="bg1"/>
                </a:solidFill>
                <a:latin typeface="Poppins Light"/>
                <a:ea typeface="Poppins Light"/>
                <a:cs typeface="Poppins Light"/>
                <a:sym typeface="Poppins Light"/>
              </a:rPr>
              <a:t>Achievements</a:t>
            </a:r>
          </a:p>
          <a:p>
            <a:pPr marL="330398" lvl="1" algn="l">
              <a:lnSpc>
                <a:spcPts val="4284"/>
              </a:lnSpc>
            </a:pPr>
            <a:r>
              <a:rPr lang="en-US" sz="3060" dirty="0" smtClean="0">
                <a:solidFill>
                  <a:schemeClr val="bg1"/>
                </a:solidFill>
                <a:latin typeface="Poppins Light"/>
                <a:ea typeface="Poppins Light"/>
                <a:cs typeface="Poppins Light"/>
                <a:sym typeface="Poppins Light"/>
              </a:rPr>
              <a:t>Web Page</a:t>
            </a:r>
            <a:endParaRPr lang="en-US" sz="3060" dirty="0">
              <a:solidFill>
                <a:schemeClr val="bg1"/>
              </a:solidFill>
              <a:latin typeface="Poppins Light"/>
              <a:ea typeface="Poppins Light"/>
              <a:cs typeface="Poppins Light"/>
              <a:sym typeface="Poppins Light"/>
            </a:endParaRPr>
          </a:p>
          <a:p>
            <a:pPr marL="330398" lvl="1" algn="l">
              <a:lnSpc>
                <a:spcPts val="4284"/>
              </a:lnSpc>
            </a:pPr>
            <a:r>
              <a:rPr lang="en-US" sz="3060" dirty="0">
                <a:solidFill>
                  <a:schemeClr val="bg1"/>
                </a:solidFill>
                <a:latin typeface="Poppins Light"/>
                <a:ea typeface="Poppins Light"/>
                <a:cs typeface="Poppins Light"/>
                <a:sym typeface="Poppins Light"/>
              </a:rPr>
              <a:t>Conclusion</a:t>
            </a:r>
          </a:p>
        </p:txBody>
      </p:sp>
      <p:sp>
        <p:nvSpPr>
          <p:cNvPr id="10" name="TextBox 10"/>
          <p:cNvSpPr txBox="1"/>
          <p:nvPr/>
        </p:nvSpPr>
        <p:spPr>
          <a:xfrm>
            <a:off x="9813653" y="4039654"/>
            <a:ext cx="738209" cy="4962897"/>
          </a:xfrm>
          <a:prstGeom prst="rect">
            <a:avLst/>
          </a:prstGeom>
        </p:spPr>
        <p:txBody>
          <a:bodyPr lIns="0" tIns="0" rIns="0" bIns="0" rtlCol="0" anchor="t">
            <a:spAutoFit/>
          </a:bodyPr>
          <a:lstStyle/>
          <a:p>
            <a:pPr algn="r">
              <a:lnSpc>
                <a:spcPts val="4284"/>
              </a:lnSpc>
            </a:pPr>
            <a:r>
              <a:rPr lang="en-US" sz="3060" dirty="0">
                <a:solidFill>
                  <a:schemeClr val="bg1"/>
                </a:solidFill>
                <a:latin typeface="Poppins"/>
                <a:ea typeface="Poppins"/>
                <a:cs typeface="Poppins"/>
                <a:sym typeface="Poppins"/>
              </a:rPr>
              <a:t>01</a:t>
            </a:r>
          </a:p>
          <a:p>
            <a:pPr algn="r">
              <a:lnSpc>
                <a:spcPts val="4284"/>
              </a:lnSpc>
            </a:pPr>
            <a:r>
              <a:rPr lang="en-US" sz="3060" dirty="0">
                <a:solidFill>
                  <a:schemeClr val="bg1"/>
                </a:solidFill>
                <a:latin typeface="Poppins"/>
                <a:ea typeface="Poppins"/>
                <a:cs typeface="Poppins"/>
                <a:sym typeface="Poppins"/>
              </a:rPr>
              <a:t>02</a:t>
            </a:r>
          </a:p>
          <a:p>
            <a:pPr algn="r">
              <a:lnSpc>
                <a:spcPts val="4284"/>
              </a:lnSpc>
            </a:pPr>
            <a:r>
              <a:rPr lang="en-US" sz="3060" dirty="0">
                <a:solidFill>
                  <a:schemeClr val="bg1"/>
                </a:solidFill>
                <a:latin typeface="Poppins"/>
                <a:ea typeface="Poppins"/>
                <a:cs typeface="Poppins"/>
                <a:sym typeface="Poppins"/>
              </a:rPr>
              <a:t>03</a:t>
            </a:r>
          </a:p>
          <a:p>
            <a:pPr algn="r">
              <a:lnSpc>
                <a:spcPts val="4284"/>
              </a:lnSpc>
            </a:pPr>
            <a:r>
              <a:rPr lang="en-US" sz="3060" dirty="0">
                <a:solidFill>
                  <a:schemeClr val="bg1"/>
                </a:solidFill>
                <a:latin typeface="Poppins"/>
                <a:ea typeface="Poppins"/>
                <a:cs typeface="Poppins"/>
                <a:sym typeface="Poppins"/>
              </a:rPr>
              <a:t>04</a:t>
            </a:r>
          </a:p>
          <a:p>
            <a:pPr algn="r">
              <a:lnSpc>
                <a:spcPts val="4284"/>
              </a:lnSpc>
            </a:pPr>
            <a:r>
              <a:rPr lang="en-US" sz="3060" dirty="0">
                <a:solidFill>
                  <a:schemeClr val="bg1"/>
                </a:solidFill>
                <a:latin typeface="Poppins"/>
                <a:ea typeface="Poppins"/>
                <a:cs typeface="Poppins"/>
                <a:sym typeface="Poppins"/>
              </a:rPr>
              <a:t>05</a:t>
            </a:r>
          </a:p>
          <a:p>
            <a:pPr algn="r">
              <a:lnSpc>
                <a:spcPts val="4284"/>
              </a:lnSpc>
            </a:pPr>
            <a:r>
              <a:rPr lang="en-US" sz="3060" dirty="0">
                <a:solidFill>
                  <a:schemeClr val="bg1"/>
                </a:solidFill>
                <a:latin typeface="Poppins"/>
                <a:ea typeface="Poppins"/>
                <a:cs typeface="Poppins"/>
                <a:sym typeface="Poppins"/>
              </a:rPr>
              <a:t>06</a:t>
            </a:r>
          </a:p>
          <a:p>
            <a:pPr algn="r">
              <a:lnSpc>
                <a:spcPts val="4284"/>
              </a:lnSpc>
            </a:pPr>
            <a:r>
              <a:rPr lang="en-US" sz="3060" dirty="0" smtClean="0">
                <a:solidFill>
                  <a:schemeClr val="bg1"/>
                </a:solidFill>
                <a:latin typeface="Poppins"/>
                <a:ea typeface="Poppins"/>
                <a:cs typeface="Poppins"/>
                <a:sym typeface="Poppins"/>
              </a:rPr>
              <a:t>07</a:t>
            </a:r>
          </a:p>
          <a:p>
            <a:pPr algn="r">
              <a:lnSpc>
                <a:spcPts val="4284"/>
              </a:lnSpc>
            </a:pPr>
            <a:r>
              <a:rPr lang="en-US" sz="3060" dirty="0" smtClean="0">
                <a:solidFill>
                  <a:schemeClr val="bg1"/>
                </a:solidFill>
                <a:latin typeface="Poppins"/>
                <a:ea typeface="Poppins"/>
                <a:cs typeface="Poppins"/>
                <a:sym typeface="Poppins"/>
              </a:rPr>
              <a:t>08</a:t>
            </a:r>
          </a:p>
          <a:p>
            <a:pPr algn="r">
              <a:lnSpc>
                <a:spcPts val="4284"/>
              </a:lnSpc>
            </a:pPr>
            <a:r>
              <a:rPr lang="en-US" sz="3060" dirty="0" smtClean="0">
                <a:solidFill>
                  <a:schemeClr val="bg1"/>
                </a:solidFill>
                <a:latin typeface="Poppins"/>
                <a:ea typeface="Poppins"/>
                <a:cs typeface="Poppins"/>
                <a:sym typeface="Poppins"/>
              </a:rPr>
              <a:t>09</a:t>
            </a:r>
            <a:endParaRPr lang="en-US" sz="3060" dirty="0">
              <a:solidFill>
                <a:schemeClr val="bg1"/>
              </a:solidFill>
              <a:latin typeface="Poppins"/>
              <a:ea typeface="Poppins"/>
              <a:cs typeface="Poppins"/>
              <a:sym typeface="Poppins"/>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2400300"/>
            <a:ext cx="18288000" cy="7894320"/>
          </a:xfrm>
          <a:prstGeom prst="rect">
            <a:avLst/>
          </a:prstGeom>
        </p:spPr>
      </p:pic>
      <p:sp>
        <p:nvSpPr>
          <p:cNvPr id="5" name="Rectangle 4"/>
          <p:cNvSpPr/>
          <p:nvPr/>
        </p:nvSpPr>
        <p:spPr>
          <a:xfrm>
            <a:off x="4587240" y="342900"/>
            <a:ext cx="7249100" cy="877163"/>
          </a:xfrm>
          <a:prstGeom prst="rect">
            <a:avLst/>
          </a:prstGeom>
        </p:spPr>
        <p:txBody>
          <a:bodyPr wrap="none">
            <a:spAutoFit/>
          </a:bodyPr>
          <a:lstStyle/>
          <a:p>
            <a:r>
              <a:rPr lang="en-US" sz="5100" b="1" dirty="0" smtClean="0">
                <a:solidFill>
                  <a:schemeClr val="bg1"/>
                </a:solidFill>
                <a:latin typeface="Poppins" panose="020B0604020202020204" charset="0"/>
                <a:cs typeface="Poppins" panose="020B0604020202020204" charset="0"/>
              </a:rPr>
              <a:t>Plotting of Predictions</a:t>
            </a:r>
            <a:endParaRPr lang="en-US" sz="5100" b="1" dirty="0">
              <a:solidFill>
                <a:schemeClr val="bg1"/>
              </a:solidFill>
              <a:latin typeface="Poppins" panose="020B0604020202020204" charset="0"/>
              <a:cs typeface="Poppins" panose="020B0604020202020204" charset="0"/>
            </a:endParaRPr>
          </a:p>
        </p:txBody>
      </p:sp>
    </p:spTree>
    <p:extLst>
      <p:ext uri="{BB962C8B-B14F-4D97-AF65-F5344CB8AC3E}">
        <p14:creationId xmlns:p14="http://schemas.microsoft.com/office/powerpoint/2010/main" val="27396239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240" y="2552700"/>
            <a:ext cx="18272760" cy="7711440"/>
          </a:xfrm>
          <a:prstGeom prst="rect">
            <a:avLst/>
          </a:prstGeom>
        </p:spPr>
      </p:pic>
      <p:sp>
        <p:nvSpPr>
          <p:cNvPr id="6" name="Rectangle 5"/>
          <p:cNvSpPr/>
          <p:nvPr/>
        </p:nvSpPr>
        <p:spPr>
          <a:xfrm>
            <a:off x="5181600" y="800100"/>
            <a:ext cx="7241085" cy="877163"/>
          </a:xfrm>
          <a:prstGeom prst="rect">
            <a:avLst/>
          </a:prstGeom>
        </p:spPr>
        <p:txBody>
          <a:bodyPr wrap="none">
            <a:spAutoFit/>
          </a:bodyPr>
          <a:lstStyle/>
          <a:p>
            <a:r>
              <a:rPr lang="en-US" sz="5100" b="1" dirty="0" smtClean="0">
                <a:solidFill>
                  <a:schemeClr val="bg1"/>
                </a:solidFill>
                <a:latin typeface="Poppins" panose="020B0604020202020204" charset="0"/>
                <a:cs typeface="Poppins" panose="020B0604020202020204" charset="0"/>
              </a:rPr>
              <a:t>Picking Best ML Model</a:t>
            </a:r>
            <a:endParaRPr lang="en-US" sz="5100" b="1" dirty="0">
              <a:solidFill>
                <a:schemeClr val="bg1"/>
              </a:solidFill>
              <a:latin typeface="Poppins" panose="020B0604020202020204" charset="0"/>
              <a:cs typeface="Poppins" panose="020B0604020202020204" charset="0"/>
            </a:endParaRPr>
          </a:p>
        </p:txBody>
      </p:sp>
    </p:spTree>
    <p:extLst>
      <p:ext uri="{BB962C8B-B14F-4D97-AF65-F5344CB8AC3E}">
        <p14:creationId xmlns:p14="http://schemas.microsoft.com/office/powerpoint/2010/main" val="28091197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sp>
      <p:sp>
        <p:nvSpPr>
          <p:cNvPr id="5" name="Freeform 5"/>
          <p:cNvSpPr/>
          <p:nvPr/>
        </p:nvSpPr>
        <p:spPr>
          <a:xfrm>
            <a:off x="152400" y="7048500"/>
            <a:ext cx="4171532" cy="3569725"/>
          </a:xfrm>
          <a:custGeom>
            <a:avLst/>
            <a:gdLst/>
            <a:ahLst/>
            <a:cxnLst/>
            <a:rect l="l" t="t" r="r" b="b"/>
            <a:pathLst>
              <a:path w="4171532" h="3569725">
                <a:moveTo>
                  <a:pt x="0" y="0"/>
                </a:moveTo>
                <a:lnTo>
                  <a:pt x="4171532" y="0"/>
                </a:lnTo>
                <a:lnTo>
                  <a:pt x="4171532" y="3569725"/>
                </a:lnTo>
                <a:lnTo>
                  <a:pt x="0" y="3569725"/>
                </a:lnTo>
                <a:lnTo>
                  <a:pt x="0" y="0"/>
                </a:lnTo>
                <a:close/>
              </a:path>
            </a:pathLst>
          </a:custGeom>
          <a:blipFill>
            <a:blip r:embed="rId3"/>
            <a:stretch>
              <a:fillRect/>
            </a:stretch>
          </a:blipFill>
        </p:spPr>
      </p:sp>
      <p:sp>
        <p:nvSpPr>
          <p:cNvPr id="6" name="TextBox 6"/>
          <p:cNvSpPr txBox="1"/>
          <p:nvPr/>
        </p:nvSpPr>
        <p:spPr>
          <a:xfrm>
            <a:off x="4046434" y="1288726"/>
            <a:ext cx="11613435" cy="1111907"/>
          </a:xfrm>
          <a:prstGeom prst="rect">
            <a:avLst/>
          </a:prstGeom>
        </p:spPr>
        <p:txBody>
          <a:bodyPr lIns="0" tIns="0" rIns="0" bIns="0" rtlCol="0" anchor="t">
            <a:spAutoFit/>
          </a:bodyPr>
          <a:lstStyle/>
          <a:p>
            <a:pPr marL="0" lvl="0" indent="0" algn="ctr">
              <a:lnSpc>
                <a:spcPts val="8435"/>
              </a:lnSpc>
              <a:spcBef>
                <a:spcPct val="0"/>
              </a:spcBef>
            </a:pPr>
            <a:r>
              <a:rPr lang="en-US" sz="13500" b="1" dirty="0" smtClean="0">
                <a:solidFill>
                  <a:schemeClr val="bg1"/>
                </a:solidFill>
                <a:latin typeface="Computer Says No"/>
                <a:ea typeface="Computer Says No"/>
                <a:cs typeface="Computer Says No"/>
                <a:sym typeface="Computer Says No"/>
              </a:rPr>
              <a:t>DL Models </a:t>
            </a:r>
            <a:endParaRPr lang="en-US" sz="13500" b="1" dirty="0">
              <a:solidFill>
                <a:schemeClr val="bg1"/>
              </a:solidFill>
              <a:latin typeface="Computer Says No"/>
              <a:ea typeface="Computer Says No"/>
              <a:cs typeface="Computer Says No"/>
              <a:sym typeface="Computer Says No"/>
            </a:endParaRPr>
          </a:p>
        </p:txBody>
      </p:sp>
      <p:sp>
        <p:nvSpPr>
          <p:cNvPr id="9" name="AutoShape 9"/>
          <p:cNvSpPr/>
          <p:nvPr/>
        </p:nvSpPr>
        <p:spPr>
          <a:xfrm flipV="1">
            <a:off x="4769184" y="2417034"/>
            <a:ext cx="11130264" cy="84358"/>
          </a:xfrm>
          <a:prstGeom prst="line">
            <a:avLst/>
          </a:prstGeom>
          <a:ln w="38100" cap="flat">
            <a:solidFill>
              <a:srgbClr val="FFFFFF"/>
            </a:solidFill>
            <a:prstDash val="solid"/>
            <a:headEnd type="none" w="sm" len="sm"/>
            <a:tailEnd type="none" w="sm" len="sm"/>
          </a:ln>
        </p:spPr>
      </p:sp>
      <p:sp>
        <p:nvSpPr>
          <p:cNvPr id="14" name="Freeform 14"/>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3"/>
            <a:stretch>
              <a:fillRect/>
            </a:stretch>
          </a:blipFill>
        </p:spPr>
      </p:sp>
      <p:sp>
        <p:nvSpPr>
          <p:cNvPr id="15" name="Rectangle 14"/>
          <p:cNvSpPr/>
          <p:nvPr/>
        </p:nvSpPr>
        <p:spPr>
          <a:xfrm>
            <a:off x="4605580" y="3626198"/>
            <a:ext cx="9144000" cy="4385816"/>
          </a:xfrm>
          <a:prstGeom prst="rect">
            <a:avLst/>
          </a:prstGeom>
        </p:spPr>
        <p:txBody>
          <a:bodyPr>
            <a:spAutoFit/>
          </a:bodyPr>
          <a:lstStyle/>
          <a:p>
            <a:pPr marL="285750" indent="-285750" algn="just">
              <a:lnSpc>
                <a:spcPct val="150000"/>
              </a:lnSpc>
              <a:buFont typeface="Wingdings" panose="05000000000000000000" pitchFamily="2" charset="2"/>
              <a:buChar char="q"/>
            </a:pPr>
            <a:r>
              <a:rPr lang="en-US" sz="3100" b="1" dirty="0" smtClean="0">
                <a:solidFill>
                  <a:schemeClr val="bg1"/>
                </a:solidFill>
              </a:rPr>
              <a:t>Models Used</a:t>
            </a:r>
          </a:p>
          <a:p>
            <a:pPr marL="285750" indent="-285750" algn="just">
              <a:lnSpc>
                <a:spcPct val="150000"/>
              </a:lnSpc>
              <a:buFont typeface="Wingdings" panose="05000000000000000000" pitchFamily="2" charset="2"/>
              <a:buChar char="q"/>
            </a:pPr>
            <a:r>
              <a:rPr lang="en-US" sz="3100" b="1" dirty="0" smtClean="0">
                <a:solidFill>
                  <a:schemeClr val="bg1"/>
                </a:solidFill>
              </a:rPr>
              <a:t>Overfitting &amp; Under-Fitting Handling</a:t>
            </a:r>
          </a:p>
          <a:p>
            <a:pPr marL="285750" indent="-285750" algn="just">
              <a:lnSpc>
                <a:spcPct val="150000"/>
              </a:lnSpc>
              <a:buFont typeface="Wingdings" panose="05000000000000000000" pitchFamily="2" charset="2"/>
              <a:buChar char="q"/>
            </a:pPr>
            <a:r>
              <a:rPr lang="en-US" sz="3100" b="1" dirty="0">
                <a:solidFill>
                  <a:schemeClr val="bg1"/>
                </a:solidFill>
              </a:rPr>
              <a:t>Training </a:t>
            </a:r>
            <a:endParaRPr lang="en-US" sz="3100" b="1" dirty="0" smtClean="0">
              <a:solidFill>
                <a:schemeClr val="bg1"/>
              </a:solidFill>
            </a:endParaRPr>
          </a:p>
          <a:p>
            <a:pPr marL="285750" indent="-285750" algn="just">
              <a:lnSpc>
                <a:spcPct val="150000"/>
              </a:lnSpc>
              <a:buFont typeface="Wingdings" panose="05000000000000000000" pitchFamily="2" charset="2"/>
              <a:buChar char="q"/>
            </a:pPr>
            <a:r>
              <a:rPr lang="en-US" sz="3100" b="1" dirty="0">
                <a:solidFill>
                  <a:schemeClr val="bg1"/>
                </a:solidFill>
              </a:rPr>
              <a:t> </a:t>
            </a:r>
            <a:r>
              <a:rPr lang="en-US" sz="3100" b="1" dirty="0" smtClean="0">
                <a:solidFill>
                  <a:schemeClr val="bg1"/>
                </a:solidFill>
              </a:rPr>
              <a:t>Evaluation</a:t>
            </a:r>
          </a:p>
          <a:p>
            <a:pPr marL="285750" indent="-285750" algn="just">
              <a:lnSpc>
                <a:spcPct val="150000"/>
              </a:lnSpc>
              <a:buFont typeface="Wingdings" panose="05000000000000000000" pitchFamily="2" charset="2"/>
              <a:buChar char="q"/>
            </a:pPr>
            <a:r>
              <a:rPr lang="en-US" sz="3100" b="1" dirty="0" smtClean="0">
                <a:solidFill>
                  <a:schemeClr val="bg1"/>
                </a:solidFill>
              </a:rPr>
              <a:t>Prediction</a:t>
            </a:r>
          </a:p>
          <a:p>
            <a:pPr marL="285750" indent="-285750" algn="just">
              <a:lnSpc>
                <a:spcPct val="150000"/>
              </a:lnSpc>
              <a:buFont typeface="Wingdings" panose="05000000000000000000" pitchFamily="2" charset="2"/>
              <a:buChar char="q"/>
            </a:pPr>
            <a:r>
              <a:rPr lang="en-US" sz="3100" b="1" dirty="0" smtClean="0">
                <a:solidFill>
                  <a:schemeClr val="bg1"/>
                </a:solidFill>
              </a:rPr>
              <a:t>Best DL Model Selection</a:t>
            </a:r>
            <a:endParaRPr lang="en-US" sz="3100" b="1" dirty="0">
              <a:solidFill>
                <a:schemeClr val="bg1"/>
              </a:solidFill>
            </a:endParaRPr>
          </a:p>
        </p:txBody>
      </p:sp>
      <p:sp>
        <p:nvSpPr>
          <p:cNvPr id="16" name="Freeform 9"/>
          <p:cNvSpPr/>
          <p:nvPr/>
        </p:nvSpPr>
        <p:spPr>
          <a:xfrm>
            <a:off x="11803334" y="3911408"/>
            <a:ext cx="6289972" cy="5956492"/>
          </a:xfrm>
          <a:custGeom>
            <a:avLst/>
            <a:gdLst/>
            <a:ahLst/>
            <a:cxnLst/>
            <a:rect l="l" t="t" r="r" b="b"/>
            <a:pathLst>
              <a:path w="1740229" h="1863288">
                <a:moveTo>
                  <a:pt x="0" y="0"/>
                </a:moveTo>
                <a:lnTo>
                  <a:pt x="1740229" y="0"/>
                </a:lnTo>
                <a:lnTo>
                  <a:pt x="1740229" y="1863288"/>
                </a:lnTo>
                <a:lnTo>
                  <a:pt x="0" y="1863288"/>
                </a:lnTo>
                <a:lnTo>
                  <a:pt x="0" y="0"/>
                </a:lnTo>
                <a:close/>
              </a:path>
            </a:pathLst>
          </a:custGeom>
          <a:blipFill>
            <a:blip r:embed="rId4"/>
            <a:stretch>
              <a:fillRect/>
            </a:stretch>
          </a:blipFill>
        </p:spPr>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240" y="7620000"/>
            <a:ext cx="18288000" cy="2667000"/>
          </a:xfrm>
          <a:prstGeom prst="rect">
            <a:avLst/>
          </a:prstGeom>
        </p:spPr>
      </p:pic>
      <p:sp>
        <p:nvSpPr>
          <p:cNvPr id="4" name="Rectangle 3"/>
          <p:cNvSpPr/>
          <p:nvPr/>
        </p:nvSpPr>
        <p:spPr>
          <a:xfrm>
            <a:off x="2819400" y="2400300"/>
            <a:ext cx="13563600" cy="4501232"/>
          </a:xfrm>
          <a:prstGeom prst="rect">
            <a:avLst/>
          </a:prstGeom>
        </p:spPr>
        <p:txBody>
          <a:bodyPr wrap="square">
            <a:spAutoFit/>
          </a:bodyPr>
          <a:lstStyle/>
          <a:p>
            <a:pPr>
              <a:lnSpc>
                <a:spcPct val="150000"/>
              </a:lnSpc>
            </a:pPr>
            <a:r>
              <a:rPr lang="en-US" sz="3100" b="1" dirty="0" smtClean="0">
                <a:solidFill>
                  <a:schemeClr val="bg1"/>
                </a:solidFill>
                <a:latin typeface="Poppins Light" panose="020B0604020202020204" charset="0"/>
                <a:cs typeface="Poppins Light" panose="020B0604020202020204" charset="0"/>
              </a:rPr>
              <a:t>Feedforward </a:t>
            </a:r>
            <a:r>
              <a:rPr lang="en-US" sz="3100" b="1" dirty="0">
                <a:solidFill>
                  <a:schemeClr val="bg1"/>
                </a:solidFill>
                <a:latin typeface="Poppins Light" panose="020B0604020202020204" charset="0"/>
                <a:cs typeface="Poppins Light" panose="020B0604020202020204" charset="0"/>
              </a:rPr>
              <a:t>Neural Network (FNN):</a:t>
            </a:r>
            <a:r>
              <a:rPr lang="en-US" sz="3100" dirty="0">
                <a:solidFill>
                  <a:schemeClr val="bg1"/>
                </a:solidFill>
                <a:latin typeface="Poppins Light" panose="020B0604020202020204" charset="0"/>
                <a:cs typeface="Poppins Light" panose="020B0604020202020204" charset="0"/>
              </a:rPr>
              <a:t> </a:t>
            </a:r>
            <a:endParaRPr lang="en-US" sz="3100" dirty="0" smtClean="0">
              <a:solidFill>
                <a:schemeClr val="bg1"/>
              </a:solidFill>
              <a:latin typeface="Poppins Light" panose="020B0604020202020204" charset="0"/>
              <a:cs typeface="Poppins Light" panose="020B0604020202020204" charset="0"/>
            </a:endParaRPr>
          </a:p>
          <a:p>
            <a:pPr>
              <a:lnSpc>
                <a:spcPct val="150000"/>
              </a:lnSpc>
            </a:pPr>
            <a:r>
              <a:rPr lang="en-US" sz="2500" dirty="0" smtClean="0">
                <a:solidFill>
                  <a:schemeClr val="bg1"/>
                </a:solidFill>
                <a:latin typeface="Poppins Light" panose="020B0604020202020204" charset="0"/>
                <a:cs typeface="Poppins Light" panose="020B0604020202020204" charset="0"/>
              </a:rPr>
              <a:t>Utilizes </a:t>
            </a:r>
            <a:r>
              <a:rPr lang="en-US" sz="2500" b="1" dirty="0">
                <a:solidFill>
                  <a:schemeClr val="bg1"/>
                </a:solidFill>
                <a:latin typeface="Poppins Light" panose="020B0604020202020204" charset="0"/>
                <a:cs typeface="Poppins Light" panose="020B0604020202020204" charset="0"/>
              </a:rPr>
              <a:t>2 hidden layers</a:t>
            </a:r>
            <a:r>
              <a:rPr lang="en-US" sz="2500" dirty="0">
                <a:solidFill>
                  <a:schemeClr val="bg1"/>
                </a:solidFill>
                <a:latin typeface="Poppins Light" panose="020B0604020202020204" charset="0"/>
                <a:cs typeface="Poppins Light" panose="020B0604020202020204" charset="0"/>
              </a:rPr>
              <a:t> with </a:t>
            </a:r>
            <a:r>
              <a:rPr lang="en-US" sz="2500" b="1" dirty="0" smtClean="0">
                <a:solidFill>
                  <a:schemeClr val="bg1"/>
                </a:solidFill>
                <a:latin typeface="Poppins Light" panose="020B0604020202020204" charset="0"/>
                <a:cs typeface="Poppins Light" panose="020B0604020202020204" charset="0"/>
              </a:rPr>
              <a:t>RELU </a:t>
            </a:r>
            <a:r>
              <a:rPr lang="en-US" sz="2500" b="1" dirty="0">
                <a:solidFill>
                  <a:schemeClr val="bg1"/>
                </a:solidFill>
                <a:latin typeface="Poppins Light" panose="020B0604020202020204" charset="0"/>
                <a:cs typeface="Poppins Light" panose="020B0604020202020204" charset="0"/>
              </a:rPr>
              <a:t>activation</a:t>
            </a:r>
            <a:r>
              <a:rPr lang="en-US" sz="2500" dirty="0">
                <a:solidFill>
                  <a:schemeClr val="bg1"/>
                </a:solidFill>
                <a:latin typeface="Poppins Light" panose="020B0604020202020204" charset="0"/>
                <a:cs typeface="Poppins Light" panose="020B0604020202020204" charset="0"/>
              </a:rPr>
              <a:t>, optimized by </a:t>
            </a:r>
            <a:r>
              <a:rPr lang="en-US" sz="2500" b="1" dirty="0">
                <a:solidFill>
                  <a:schemeClr val="bg1"/>
                </a:solidFill>
                <a:latin typeface="Poppins Light" panose="020B0604020202020204" charset="0"/>
                <a:cs typeface="Poppins Light" panose="020B0604020202020204" charset="0"/>
              </a:rPr>
              <a:t>Adam</a:t>
            </a:r>
            <a:r>
              <a:rPr lang="en-US" sz="2500" dirty="0">
                <a:solidFill>
                  <a:schemeClr val="bg1"/>
                </a:solidFill>
                <a:latin typeface="Poppins Light" panose="020B0604020202020204" charset="0"/>
                <a:cs typeface="Poppins Light" panose="020B0604020202020204" charset="0"/>
              </a:rPr>
              <a:t> with </a:t>
            </a:r>
            <a:r>
              <a:rPr lang="en-US" sz="2500" b="1" dirty="0">
                <a:solidFill>
                  <a:schemeClr val="bg1"/>
                </a:solidFill>
                <a:latin typeface="Poppins Light" panose="020B0604020202020204" charset="0"/>
                <a:cs typeface="Poppins Light" panose="020B0604020202020204" charset="0"/>
              </a:rPr>
              <a:t>Mean Squared Error</a:t>
            </a:r>
            <a:r>
              <a:rPr lang="en-US" sz="2500" dirty="0">
                <a:solidFill>
                  <a:schemeClr val="bg1"/>
                </a:solidFill>
                <a:latin typeface="Poppins Light" panose="020B0604020202020204" charset="0"/>
                <a:cs typeface="Poppins Light" panose="020B0604020202020204" charset="0"/>
              </a:rPr>
              <a:t> as the loss function, incorporating early stopping to enhance training efficiency</a:t>
            </a:r>
            <a:r>
              <a:rPr lang="en-US" sz="2500" dirty="0" smtClean="0">
                <a:solidFill>
                  <a:schemeClr val="bg1"/>
                </a:solidFill>
                <a:latin typeface="Poppins Light" panose="020B0604020202020204" charset="0"/>
                <a:cs typeface="Poppins Light" panose="020B0604020202020204" charset="0"/>
              </a:rPr>
              <a:t>.</a:t>
            </a:r>
          </a:p>
          <a:p>
            <a:pPr>
              <a:lnSpc>
                <a:spcPct val="150000"/>
              </a:lnSpc>
            </a:pPr>
            <a:endParaRPr lang="en-US" sz="2500" dirty="0">
              <a:solidFill>
                <a:schemeClr val="bg1"/>
              </a:solidFill>
              <a:latin typeface="Poppins Light" panose="020B0604020202020204" charset="0"/>
              <a:cs typeface="Poppins Light" panose="020B0604020202020204" charset="0"/>
            </a:endParaRPr>
          </a:p>
          <a:p>
            <a:pPr>
              <a:lnSpc>
                <a:spcPct val="150000"/>
              </a:lnSpc>
              <a:buFont typeface="Arial" panose="020B0604020202020204" pitchFamily="34" charset="0"/>
              <a:buChar char="•"/>
            </a:pPr>
            <a:r>
              <a:rPr lang="en-US" sz="3100" b="1" dirty="0">
                <a:solidFill>
                  <a:schemeClr val="bg1"/>
                </a:solidFill>
                <a:latin typeface="Poppins Light" panose="020B0604020202020204" charset="0"/>
                <a:cs typeface="Poppins Light" panose="020B0604020202020204" charset="0"/>
              </a:rPr>
              <a:t>Deep Neural Network with Dropout:</a:t>
            </a:r>
            <a:r>
              <a:rPr lang="en-US" sz="3100" dirty="0">
                <a:solidFill>
                  <a:schemeClr val="bg1"/>
                </a:solidFill>
                <a:latin typeface="Poppins Light" panose="020B0604020202020204" charset="0"/>
                <a:cs typeface="Poppins Light" panose="020B0604020202020204" charset="0"/>
              </a:rPr>
              <a:t> </a:t>
            </a:r>
            <a:endParaRPr lang="en-US" sz="3100" dirty="0" smtClean="0">
              <a:solidFill>
                <a:schemeClr val="bg1"/>
              </a:solidFill>
              <a:latin typeface="Poppins Light" panose="020B0604020202020204" charset="0"/>
              <a:cs typeface="Poppins Light" panose="020B0604020202020204" charset="0"/>
            </a:endParaRPr>
          </a:p>
          <a:p>
            <a:pPr>
              <a:lnSpc>
                <a:spcPct val="150000"/>
              </a:lnSpc>
              <a:buFont typeface="Arial" panose="020B0604020202020204" pitchFamily="34" charset="0"/>
              <a:buChar char="•"/>
            </a:pPr>
            <a:r>
              <a:rPr lang="en-US" sz="2500" dirty="0" smtClean="0">
                <a:solidFill>
                  <a:schemeClr val="bg1"/>
                </a:solidFill>
                <a:latin typeface="Poppins Light" panose="020B0604020202020204" charset="0"/>
                <a:cs typeface="Poppins Light" panose="020B0604020202020204" charset="0"/>
              </a:rPr>
              <a:t>Applies </a:t>
            </a:r>
            <a:r>
              <a:rPr lang="en-US" sz="2500" b="1" dirty="0">
                <a:solidFill>
                  <a:schemeClr val="bg1"/>
                </a:solidFill>
                <a:latin typeface="Poppins Light" panose="020B0604020202020204" charset="0"/>
                <a:cs typeface="Poppins Light" panose="020B0604020202020204" charset="0"/>
              </a:rPr>
              <a:t>dropout regularization</a:t>
            </a:r>
            <a:r>
              <a:rPr lang="en-US" sz="2500" dirty="0">
                <a:solidFill>
                  <a:schemeClr val="bg1"/>
                </a:solidFill>
                <a:latin typeface="Poppins Light" panose="020B0604020202020204" charset="0"/>
                <a:cs typeface="Poppins Light" panose="020B0604020202020204" charset="0"/>
              </a:rPr>
              <a:t> to prevent overfitting, boosting model robustness and performance on new data.</a:t>
            </a:r>
          </a:p>
        </p:txBody>
      </p:sp>
      <p:sp>
        <p:nvSpPr>
          <p:cNvPr id="5" name="Rectangle 4"/>
          <p:cNvSpPr/>
          <p:nvPr/>
        </p:nvSpPr>
        <p:spPr>
          <a:xfrm>
            <a:off x="4953000" y="190500"/>
            <a:ext cx="7568097" cy="1158394"/>
          </a:xfrm>
          <a:prstGeom prst="rect">
            <a:avLst/>
          </a:prstGeom>
        </p:spPr>
        <p:txBody>
          <a:bodyPr wrap="none">
            <a:spAutoFit/>
          </a:bodyPr>
          <a:lstStyle/>
          <a:p>
            <a:pPr>
              <a:lnSpc>
                <a:spcPct val="150000"/>
              </a:lnSpc>
            </a:pPr>
            <a:r>
              <a:rPr lang="en-US" sz="5100" dirty="0">
                <a:solidFill>
                  <a:schemeClr val="bg1"/>
                </a:solidFill>
                <a:latin typeface="Poppins" panose="020B0604020202020204" charset="0"/>
                <a:cs typeface="Poppins" panose="020B0604020202020204" charset="0"/>
              </a:rPr>
              <a:t>Deep Learning Models </a:t>
            </a:r>
            <a:endParaRPr lang="en-US" sz="5100" dirty="0">
              <a:latin typeface="Poppins" panose="020B0604020202020204" charset="0"/>
              <a:cs typeface="Poppins" panose="020B0604020202020204" charset="0"/>
            </a:endParaRPr>
          </a:p>
        </p:txBody>
      </p:sp>
    </p:spTree>
    <p:extLst>
      <p:ext uri="{BB962C8B-B14F-4D97-AF65-F5344CB8AC3E}">
        <p14:creationId xmlns:p14="http://schemas.microsoft.com/office/powerpoint/2010/main" val="12604178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381000" y="2324100"/>
            <a:ext cx="17602200" cy="6663363"/>
          </a:xfrm>
          <a:prstGeom prst="rect">
            <a:avLst/>
          </a:prstGeom>
        </p:spPr>
        <p:txBody>
          <a:bodyPr wrap="square">
            <a:spAutoFit/>
          </a:bodyPr>
          <a:lstStyle/>
          <a:p>
            <a:pPr>
              <a:buFont typeface="Arial" panose="020B0604020202020204" pitchFamily="34" charset="0"/>
              <a:buChar char="•"/>
            </a:pPr>
            <a:r>
              <a:rPr lang="en-US" sz="2900" b="1" dirty="0" smtClean="0">
                <a:solidFill>
                  <a:schemeClr val="bg1"/>
                </a:solidFill>
                <a:latin typeface="Poppins Light" panose="020B0604020202020204" charset="0"/>
                <a:cs typeface="Poppins Light" panose="020B0604020202020204" charset="0"/>
              </a:rPr>
              <a:t>Early </a:t>
            </a:r>
            <a:r>
              <a:rPr lang="en-US" sz="2900" b="1" dirty="0">
                <a:solidFill>
                  <a:schemeClr val="bg1"/>
                </a:solidFill>
                <a:latin typeface="Poppins Light" panose="020B0604020202020204" charset="0"/>
                <a:cs typeface="Poppins Light" panose="020B0604020202020204" charset="0"/>
              </a:rPr>
              <a:t>Stopping:</a:t>
            </a:r>
            <a:r>
              <a:rPr lang="en-US" sz="2900" dirty="0">
                <a:solidFill>
                  <a:schemeClr val="bg1"/>
                </a:solidFill>
                <a:latin typeface="Poppins Light" panose="020B0604020202020204" charset="0"/>
                <a:cs typeface="Poppins Light" panose="020B0604020202020204" charset="0"/>
              </a:rPr>
              <a:t> </a:t>
            </a:r>
            <a:endParaRPr lang="en-US" sz="2900" dirty="0" smtClean="0">
              <a:solidFill>
                <a:schemeClr val="bg1"/>
              </a:solidFill>
              <a:latin typeface="Poppins Light" panose="020B0604020202020204" charset="0"/>
              <a:cs typeface="Poppins Light" panose="020B0604020202020204" charset="0"/>
            </a:endParaRPr>
          </a:p>
          <a:p>
            <a:pPr>
              <a:buFont typeface="Arial" panose="020B0604020202020204" pitchFamily="34" charset="0"/>
              <a:buChar char="•"/>
            </a:pPr>
            <a:endParaRPr lang="en-US" sz="2500" dirty="0" smtClean="0">
              <a:solidFill>
                <a:schemeClr val="bg1"/>
              </a:solidFill>
              <a:latin typeface="Poppins Light" panose="020B0604020202020204" charset="0"/>
              <a:cs typeface="Poppins Light" panose="020B0604020202020204" charset="0"/>
            </a:endParaRPr>
          </a:p>
          <a:p>
            <a:pPr>
              <a:buFont typeface="Arial" panose="020B0604020202020204" pitchFamily="34" charset="0"/>
              <a:buChar char="•"/>
            </a:pPr>
            <a:r>
              <a:rPr lang="en-US" sz="2500" dirty="0" smtClean="0">
                <a:solidFill>
                  <a:schemeClr val="bg1"/>
                </a:solidFill>
                <a:latin typeface="Poppins Light" panose="020B0604020202020204" charset="0"/>
                <a:cs typeface="Poppins Light" panose="020B0604020202020204" charset="0"/>
              </a:rPr>
              <a:t>Utilized </a:t>
            </a:r>
            <a:r>
              <a:rPr lang="en-US" sz="2500" dirty="0">
                <a:solidFill>
                  <a:schemeClr val="bg1"/>
                </a:solidFill>
                <a:latin typeface="Poppins Light" panose="020B0604020202020204" charset="0"/>
                <a:cs typeface="Poppins Light" panose="020B0604020202020204" charset="0"/>
              </a:rPr>
              <a:t>to monitor </a:t>
            </a:r>
            <a:r>
              <a:rPr lang="en-US" sz="2500" b="1" dirty="0">
                <a:solidFill>
                  <a:schemeClr val="bg1"/>
                </a:solidFill>
                <a:latin typeface="Poppins Light" panose="020B0604020202020204" charset="0"/>
                <a:cs typeface="Poppins Light" panose="020B0604020202020204" charset="0"/>
              </a:rPr>
              <a:t>validation loss</a:t>
            </a:r>
            <a:r>
              <a:rPr lang="en-US" sz="2500" dirty="0">
                <a:solidFill>
                  <a:schemeClr val="bg1"/>
                </a:solidFill>
                <a:latin typeface="Poppins Light" panose="020B0604020202020204" charset="0"/>
                <a:cs typeface="Poppins Light" panose="020B0604020202020204" charset="0"/>
              </a:rPr>
              <a:t>, allowing the model to stop training early when improvements are minimal, with </a:t>
            </a:r>
            <a:r>
              <a:rPr lang="en-US" sz="2500" b="1" dirty="0">
                <a:solidFill>
                  <a:schemeClr val="bg1"/>
                </a:solidFill>
                <a:latin typeface="Poppins Light" panose="020B0604020202020204" charset="0"/>
                <a:cs typeface="Poppins Light" panose="020B0604020202020204" charset="0"/>
              </a:rPr>
              <a:t>patience set to 10</a:t>
            </a:r>
            <a:r>
              <a:rPr lang="en-US" sz="2500" dirty="0">
                <a:solidFill>
                  <a:schemeClr val="bg1"/>
                </a:solidFill>
                <a:latin typeface="Poppins Light" panose="020B0604020202020204" charset="0"/>
                <a:cs typeface="Poppins Light" panose="020B0604020202020204" charset="0"/>
              </a:rPr>
              <a:t> epochs and a </a:t>
            </a:r>
            <a:r>
              <a:rPr lang="en-US" sz="2500" b="1" dirty="0">
                <a:solidFill>
                  <a:schemeClr val="bg1"/>
                </a:solidFill>
                <a:latin typeface="Poppins Light" panose="020B0604020202020204" charset="0"/>
                <a:cs typeface="Poppins Light" panose="020B0604020202020204" charset="0"/>
              </a:rPr>
              <a:t>sensitive delta of 0.0005</a:t>
            </a:r>
            <a:r>
              <a:rPr lang="en-US" sz="2500" dirty="0">
                <a:solidFill>
                  <a:schemeClr val="bg1"/>
                </a:solidFill>
                <a:latin typeface="Poppins Light" panose="020B0604020202020204" charset="0"/>
                <a:cs typeface="Poppins Light" panose="020B0604020202020204" charset="0"/>
              </a:rPr>
              <a:t> to capture subtle gains, while restoring the best weights</a:t>
            </a:r>
            <a:r>
              <a:rPr lang="en-US" sz="2500" dirty="0" smtClean="0">
                <a:solidFill>
                  <a:schemeClr val="bg1"/>
                </a:solidFill>
                <a:latin typeface="Poppins Light" panose="020B0604020202020204" charset="0"/>
                <a:cs typeface="Poppins Light" panose="020B0604020202020204" charset="0"/>
              </a:rPr>
              <a:t>.</a:t>
            </a:r>
          </a:p>
          <a:p>
            <a:pPr>
              <a:buFont typeface="Arial" panose="020B0604020202020204" pitchFamily="34" charset="0"/>
              <a:buChar char="•"/>
            </a:pPr>
            <a:endParaRPr lang="en-US" sz="2900" dirty="0">
              <a:solidFill>
                <a:schemeClr val="bg1"/>
              </a:solidFill>
              <a:latin typeface="Poppins Light" panose="020B0604020202020204" charset="0"/>
              <a:cs typeface="Poppins Light" panose="020B0604020202020204" charset="0"/>
            </a:endParaRPr>
          </a:p>
          <a:p>
            <a:pPr>
              <a:buFont typeface="Arial" panose="020B0604020202020204" pitchFamily="34" charset="0"/>
              <a:buChar char="•"/>
            </a:pPr>
            <a:r>
              <a:rPr lang="en-US" sz="2900" b="1" dirty="0">
                <a:solidFill>
                  <a:schemeClr val="bg1"/>
                </a:solidFill>
                <a:latin typeface="Poppins Light" panose="020B0604020202020204" charset="0"/>
                <a:cs typeface="Poppins Light" panose="020B0604020202020204" charset="0"/>
              </a:rPr>
              <a:t>Dropout and Regularization:</a:t>
            </a:r>
            <a:r>
              <a:rPr lang="en-US" sz="2900" dirty="0">
                <a:solidFill>
                  <a:schemeClr val="bg1"/>
                </a:solidFill>
                <a:latin typeface="Poppins Light" panose="020B0604020202020204" charset="0"/>
                <a:cs typeface="Poppins Light" panose="020B0604020202020204" charset="0"/>
              </a:rPr>
              <a:t> </a:t>
            </a:r>
            <a:endParaRPr lang="en-US" sz="2900" dirty="0" smtClean="0">
              <a:solidFill>
                <a:schemeClr val="bg1"/>
              </a:solidFill>
              <a:latin typeface="Poppins Light" panose="020B0604020202020204" charset="0"/>
              <a:cs typeface="Poppins Light" panose="020B0604020202020204" charset="0"/>
            </a:endParaRPr>
          </a:p>
          <a:p>
            <a:pPr>
              <a:buFont typeface="Arial" panose="020B0604020202020204" pitchFamily="34" charset="0"/>
              <a:buChar char="•"/>
            </a:pPr>
            <a:endParaRPr lang="en-US" sz="2500" dirty="0">
              <a:solidFill>
                <a:schemeClr val="bg1"/>
              </a:solidFill>
              <a:latin typeface="Poppins Light" panose="020B0604020202020204" charset="0"/>
              <a:cs typeface="Poppins Light" panose="020B0604020202020204" charset="0"/>
            </a:endParaRPr>
          </a:p>
          <a:p>
            <a:pPr>
              <a:buFont typeface="Arial" panose="020B0604020202020204" pitchFamily="34" charset="0"/>
              <a:buChar char="•"/>
            </a:pPr>
            <a:r>
              <a:rPr lang="en-US" sz="2500" dirty="0" smtClean="0">
                <a:solidFill>
                  <a:schemeClr val="bg1"/>
                </a:solidFill>
                <a:latin typeface="Poppins Light" panose="020B0604020202020204" charset="0"/>
                <a:cs typeface="Poppins Light" panose="020B0604020202020204" charset="0"/>
              </a:rPr>
              <a:t>To </a:t>
            </a:r>
            <a:r>
              <a:rPr lang="en-US" sz="2500" dirty="0">
                <a:solidFill>
                  <a:schemeClr val="bg1"/>
                </a:solidFill>
                <a:latin typeface="Poppins Light" panose="020B0604020202020204" charset="0"/>
                <a:cs typeface="Poppins Light" panose="020B0604020202020204" charset="0"/>
              </a:rPr>
              <a:t>mitigate overfitting, the model incorporates </a:t>
            </a:r>
            <a:r>
              <a:rPr lang="en-US" sz="2500" b="1" dirty="0">
                <a:solidFill>
                  <a:schemeClr val="bg1"/>
                </a:solidFill>
                <a:latin typeface="Poppins Light" panose="020B0604020202020204" charset="0"/>
                <a:cs typeface="Poppins Light" panose="020B0604020202020204" charset="0"/>
              </a:rPr>
              <a:t>dropout layers</a:t>
            </a:r>
            <a:r>
              <a:rPr lang="en-US" sz="2500" dirty="0">
                <a:solidFill>
                  <a:schemeClr val="bg1"/>
                </a:solidFill>
                <a:latin typeface="Poppins Light" panose="020B0604020202020204" charset="0"/>
                <a:cs typeface="Poppins Light" panose="020B0604020202020204" charset="0"/>
              </a:rPr>
              <a:t> and </a:t>
            </a:r>
            <a:r>
              <a:rPr lang="en-US" sz="2500" b="1" dirty="0">
                <a:solidFill>
                  <a:schemeClr val="bg1"/>
                </a:solidFill>
                <a:latin typeface="Poppins Light" panose="020B0604020202020204" charset="0"/>
                <a:cs typeface="Poppins Light" panose="020B0604020202020204" charset="0"/>
              </a:rPr>
              <a:t>L1/L2 regularization</a:t>
            </a:r>
            <a:r>
              <a:rPr lang="en-US" sz="2500" dirty="0">
                <a:solidFill>
                  <a:schemeClr val="bg1"/>
                </a:solidFill>
                <a:latin typeface="Poppins Light" panose="020B0604020202020204" charset="0"/>
                <a:cs typeface="Poppins Light" panose="020B0604020202020204" charset="0"/>
              </a:rPr>
              <a:t> techniques, adding robustness by randomly deactivating neurons and penalizing large weights to improve generalization</a:t>
            </a:r>
            <a:r>
              <a:rPr lang="en-US" sz="2500" dirty="0" smtClean="0">
                <a:solidFill>
                  <a:schemeClr val="bg1"/>
                </a:solidFill>
                <a:latin typeface="Poppins Light" panose="020B0604020202020204" charset="0"/>
                <a:cs typeface="Poppins Light" panose="020B0604020202020204" charset="0"/>
              </a:rPr>
              <a:t>.</a:t>
            </a:r>
          </a:p>
          <a:p>
            <a:pPr>
              <a:buFont typeface="Arial" panose="020B0604020202020204" pitchFamily="34" charset="0"/>
              <a:buChar char="•"/>
            </a:pPr>
            <a:endParaRPr lang="en-US" sz="2500" dirty="0">
              <a:solidFill>
                <a:schemeClr val="bg1"/>
              </a:solidFill>
              <a:latin typeface="Poppins Light" panose="020B0604020202020204" charset="0"/>
              <a:cs typeface="Poppins Light" panose="020B0604020202020204" charset="0"/>
            </a:endParaRPr>
          </a:p>
          <a:p>
            <a:pPr>
              <a:buFont typeface="Arial" panose="020B0604020202020204" pitchFamily="34" charset="0"/>
              <a:buChar char="•"/>
            </a:pPr>
            <a:r>
              <a:rPr lang="en-US" sz="2900" b="1" dirty="0" smtClean="0">
                <a:solidFill>
                  <a:schemeClr val="bg1"/>
                </a:solidFill>
                <a:latin typeface="Poppins Light" panose="020B0604020202020204" charset="0"/>
                <a:cs typeface="Poppins Light" panose="020B0604020202020204" charset="0"/>
              </a:rPr>
              <a:t>Under-Fitting </a:t>
            </a:r>
            <a:r>
              <a:rPr lang="en-US" sz="2900" b="1" dirty="0">
                <a:solidFill>
                  <a:schemeClr val="bg1"/>
                </a:solidFill>
                <a:latin typeface="Poppins Light" panose="020B0604020202020204" charset="0"/>
                <a:cs typeface="Poppins Light" panose="020B0604020202020204" charset="0"/>
              </a:rPr>
              <a:t>Prevention:</a:t>
            </a:r>
            <a:r>
              <a:rPr lang="en-US" sz="2900" dirty="0">
                <a:solidFill>
                  <a:schemeClr val="bg1"/>
                </a:solidFill>
                <a:latin typeface="Poppins Light" panose="020B0604020202020204" charset="0"/>
                <a:cs typeface="Poppins Light" panose="020B0604020202020204" charset="0"/>
              </a:rPr>
              <a:t> </a:t>
            </a:r>
            <a:endParaRPr lang="en-US" sz="2900" dirty="0" smtClean="0">
              <a:solidFill>
                <a:schemeClr val="bg1"/>
              </a:solidFill>
              <a:latin typeface="Poppins Light" panose="020B0604020202020204" charset="0"/>
              <a:cs typeface="Poppins Light" panose="020B0604020202020204" charset="0"/>
            </a:endParaRPr>
          </a:p>
          <a:p>
            <a:endParaRPr lang="en-US" sz="2800" dirty="0">
              <a:solidFill>
                <a:schemeClr val="bg1"/>
              </a:solidFill>
              <a:latin typeface="Poppins Light" panose="020B0604020202020204" charset="0"/>
              <a:cs typeface="Poppins Light" panose="020B0604020202020204" charset="0"/>
            </a:endParaRPr>
          </a:p>
          <a:p>
            <a:r>
              <a:rPr lang="en-US" sz="2500" dirty="0" smtClean="0">
                <a:solidFill>
                  <a:schemeClr val="bg1"/>
                </a:solidFill>
                <a:latin typeface="Poppins Light" panose="020B0604020202020204" charset="0"/>
                <a:cs typeface="Poppins Light" panose="020B0604020202020204" charset="0"/>
              </a:rPr>
              <a:t>To </a:t>
            </a:r>
            <a:r>
              <a:rPr lang="en-US" sz="2500" dirty="0">
                <a:solidFill>
                  <a:schemeClr val="bg1"/>
                </a:solidFill>
                <a:latin typeface="Poppins Light" panose="020B0604020202020204" charset="0"/>
                <a:cs typeface="Poppins Light" panose="020B0604020202020204" charset="0"/>
              </a:rPr>
              <a:t>combat </a:t>
            </a:r>
            <a:r>
              <a:rPr lang="en-US" sz="2500" dirty="0" smtClean="0">
                <a:solidFill>
                  <a:schemeClr val="bg1"/>
                </a:solidFill>
                <a:latin typeface="Poppins Light" panose="020B0604020202020204" charset="0"/>
                <a:cs typeface="Poppins Light" panose="020B0604020202020204" charset="0"/>
              </a:rPr>
              <a:t>under-fitting</a:t>
            </a:r>
            <a:r>
              <a:rPr lang="en-US" sz="2500" dirty="0">
                <a:solidFill>
                  <a:schemeClr val="bg1"/>
                </a:solidFill>
                <a:latin typeface="Poppins Light" panose="020B0604020202020204" charset="0"/>
                <a:cs typeface="Poppins Light" panose="020B0604020202020204" charset="0"/>
              </a:rPr>
              <a:t>, the model complexity is increased by adding more hidden layers or neurons, while carefully tuning dropout rates and regularization parameters to ensure the model learns effectively without becoming overly simplistic.</a:t>
            </a:r>
          </a:p>
        </p:txBody>
      </p:sp>
      <p:sp>
        <p:nvSpPr>
          <p:cNvPr id="3" name="Rectangle 2"/>
          <p:cNvSpPr/>
          <p:nvPr/>
        </p:nvSpPr>
        <p:spPr>
          <a:xfrm>
            <a:off x="4724400" y="342900"/>
            <a:ext cx="7848599" cy="1661993"/>
          </a:xfrm>
          <a:prstGeom prst="rect">
            <a:avLst/>
          </a:prstGeom>
        </p:spPr>
        <p:txBody>
          <a:bodyPr wrap="square">
            <a:spAutoFit/>
          </a:bodyPr>
          <a:lstStyle/>
          <a:p>
            <a:r>
              <a:rPr lang="en-US" sz="5100" b="1" dirty="0">
                <a:solidFill>
                  <a:schemeClr val="bg1"/>
                </a:solidFill>
              </a:rPr>
              <a:t>Model Enhancements for Optimal Performance</a:t>
            </a:r>
          </a:p>
        </p:txBody>
      </p:sp>
    </p:spTree>
    <p:extLst>
      <p:ext uri="{BB962C8B-B14F-4D97-AF65-F5344CB8AC3E}">
        <p14:creationId xmlns:p14="http://schemas.microsoft.com/office/powerpoint/2010/main" val="38305604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14400" y="6286500"/>
            <a:ext cx="16687800" cy="3819604"/>
          </a:xfrm>
          <a:prstGeom prst="rect">
            <a:avLst/>
          </a:prstGeom>
        </p:spPr>
      </p:pic>
      <p:sp>
        <p:nvSpPr>
          <p:cNvPr id="4" name="Rectangle 3"/>
          <p:cNvSpPr/>
          <p:nvPr/>
        </p:nvSpPr>
        <p:spPr>
          <a:xfrm>
            <a:off x="4556760" y="5409337"/>
            <a:ext cx="6734536" cy="877163"/>
          </a:xfrm>
          <a:prstGeom prst="rect">
            <a:avLst/>
          </a:prstGeom>
        </p:spPr>
        <p:txBody>
          <a:bodyPr wrap="none">
            <a:spAutoFit/>
          </a:bodyPr>
          <a:lstStyle/>
          <a:p>
            <a:r>
              <a:rPr lang="en-US" sz="5100" b="1" dirty="0" smtClean="0">
                <a:solidFill>
                  <a:schemeClr val="bg1"/>
                </a:solidFill>
                <a:latin typeface="Poppins" panose="020B0604020202020204" charset="0"/>
                <a:cs typeface="Poppins" panose="020B0604020202020204" charset="0"/>
              </a:rPr>
              <a:t>DNN Model Training </a:t>
            </a:r>
            <a:endParaRPr lang="en-US" sz="5100" b="1" dirty="0">
              <a:solidFill>
                <a:schemeClr val="bg1"/>
              </a:solidFill>
              <a:latin typeface="Poppins" panose="020B0604020202020204" charset="0"/>
              <a:cs typeface="Poppins" panose="020B0604020202020204" charset="0"/>
            </a:endParaRPr>
          </a:p>
        </p:txBody>
      </p:sp>
      <p:pic>
        <p:nvPicPr>
          <p:cNvPr id="5" name="Picture 4"/>
          <p:cNvPicPr>
            <a:picLocks noChangeAspect="1"/>
          </p:cNvPicPr>
          <p:nvPr/>
        </p:nvPicPr>
        <p:blipFill>
          <a:blip r:embed="rId3"/>
          <a:stretch>
            <a:fillRect/>
          </a:stretch>
        </p:blipFill>
        <p:spPr>
          <a:xfrm>
            <a:off x="914400" y="1080984"/>
            <a:ext cx="16687800" cy="4138716"/>
          </a:xfrm>
          <a:prstGeom prst="rect">
            <a:avLst/>
          </a:prstGeom>
        </p:spPr>
      </p:pic>
      <p:sp>
        <p:nvSpPr>
          <p:cNvPr id="6" name="Rectangle 5"/>
          <p:cNvSpPr/>
          <p:nvPr/>
        </p:nvSpPr>
        <p:spPr>
          <a:xfrm>
            <a:off x="4648200" y="227210"/>
            <a:ext cx="6601487" cy="877163"/>
          </a:xfrm>
          <a:prstGeom prst="rect">
            <a:avLst/>
          </a:prstGeom>
        </p:spPr>
        <p:txBody>
          <a:bodyPr wrap="none">
            <a:spAutoFit/>
          </a:bodyPr>
          <a:lstStyle/>
          <a:p>
            <a:r>
              <a:rPr lang="en-US" sz="5100" b="1" dirty="0" smtClean="0">
                <a:solidFill>
                  <a:schemeClr val="bg1"/>
                </a:solidFill>
                <a:latin typeface="Poppins" panose="020B0604020202020204" charset="0"/>
                <a:cs typeface="Poppins" panose="020B0604020202020204" charset="0"/>
              </a:rPr>
              <a:t>FNN </a:t>
            </a:r>
            <a:r>
              <a:rPr lang="en-US" sz="5100" b="1" dirty="0">
                <a:solidFill>
                  <a:schemeClr val="bg1"/>
                </a:solidFill>
                <a:latin typeface="Poppins" panose="020B0604020202020204" charset="0"/>
                <a:cs typeface="Poppins" panose="020B0604020202020204" charset="0"/>
              </a:rPr>
              <a:t>Model Training </a:t>
            </a:r>
          </a:p>
        </p:txBody>
      </p:sp>
    </p:spTree>
    <p:extLst>
      <p:ext uri="{BB962C8B-B14F-4D97-AF65-F5344CB8AC3E}">
        <p14:creationId xmlns:p14="http://schemas.microsoft.com/office/powerpoint/2010/main" val="30639665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4800" y="6057900"/>
            <a:ext cx="17526000" cy="3505200"/>
          </a:xfrm>
          <a:prstGeom prst="rect">
            <a:avLst/>
          </a:prstGeom>
        </p:spPr>
      </p:pic>
      <p:sp>
        <p:nvSpPr>
          <p:cNvPr id="3" name="Rectangle 2"/>
          <p:cNvSpPr/>
          <p:nvPr/>
        </p:nvSpPr>
        <p:spPr>
          <a:xfrm>
            <a:off x="4800600" y="342900"/>
            <a:ext cx="7092006" cy="877163"/>
          </a:xfrm>
          <a:prstGeom prst="rect">
            <a:avLst/>
          </a:prstGeom>
        </p:spPr>
        <p:txBody>
          <a:bodyPr wrap="none">
            <a:spAutoFit/>
          </a:bodyPr>
          <a:lstStyle/>
          <a:p>
            <a:r>
              <a:rPr lang="en-US" sz="5100" b="1" dirty="0" smtClean="0">
                <a:solidFill>
                  <a:schemeClr val="bg1"/>
                </a:solidFill>
                <a:latin typeface="Poppins" panose="020B0604020202020204" charset="0"/>
                <a:cs typeface="Poppins" panose="020B0604020202020204" charset="0"/>
              </a:rPr>
              <a:t>Evaluation of Models </a:t>
            </a:r>
            <a:endParaRPr lang="en-US" sz="5100" b="1" dirty="0">
              <a:solidFill>
                <a:schemeClr val="bg1"/>
              </a:solidFill>
              <a:latin typeface="Poppins" panose="020B0604020202020204" charset="0"/>
              <a:cs typeface="Poppins" panose="020B0604020202020204" charset="0"/>
            </a:endParaRPr>
          </a:p>
        </p:txBody>
      </p:sp>
      <p:sp>
        <p:nvSpPr>
          <p:cNvPr id="4" name="Rectangle 3"/>
          <p:cNvSpPr/>
          <p:nvPr/>
        </p:nvSpPr>
        <p:spPr>
          <a:xfrm>
            <a:off x="304800" y="1552545"/>
            <a:ext cx="9144000" cy="861774"/>
          </a:xfrm>
          <a:prstGeom prst="rect">
            <a:avLst/>
          </a:prstGeom>
        </p:spPr>
        <p:txBody>
          <a:bodyPr>
            <a:spAutoFit/>
          </a:bodyPr>
          <a:lstStyle/>
          <a:p>
            <a:r>
              <a:rPr lang="en-US" sz="2500" dirty="0" smtClean="0">
                <a:solidFill>
                  <a:schemeClr val="bg1"/>
                </a:solidFill>
                <a:latin typeface="Poppins Light" panose="020B0604020202020204" charset="0"/>
                <a:cs typeface="Poppins Light" panose="020B0604020202020204" charset="0"/>
              </a:rPr>
              <a:t>Creating a Combined Evaluation DF Which Shows Results of Both The Models</a:t>
            </a:r>
            <a:endParaRPr lang="en-US" sz="2500" dirty="0"/>
          </a:p>
        </p:txBody>
      </p:sp>
      <p:sp>
        <p:nvSpPr>
          <p:cNvPr id="6" name="Rectangle 5"/>
          <p:cNvSpPr/>
          <p:nvPr/>
        </p:nvSpPr>
        <p:spPr>
          <a:xfrm>
            <a:off x="1981200" y="2588297"/>
            <a:ext cx="15316200" cy="3280385"/>
          </a:xfrm>
          <a:prstGeom prst="rect">
            <a:avLst/>
          </a:prstGeom>
        </p:spPr>
        <p:txBody>
          <a:bodyPr wrap="square">
            <a:spAutoFit/>
          </a:bodyPr>
          <a:lstStyle/>
          <a:p>
            <a:pPr lvl="0" eaLnBrk="0" fontAlgn="base" hangingPunct="0">
              <a:lnSpc>
                <a:spcPct val="150000"/>
              </a:lnSpc>
              <a:spcBef>
                <a:spcPct val="0"/>
              </a:spcBef>
              <a:spcAft>
                <a:spcPct val="0"/>
              </a:spcAft>
              <a:buFontTx/>
              <a:buChar char="•"/>
            </a:pPr>
            <a:r>
              <a:rPr lang="en-US" altLang="en-US" sz="2000" b="1" dirty="0">
                <a:solidFill>
                  <a:schemeClr val="bg1"/>
                </a:solidFill>
                <a:latin typeface="Poppins Light" panose="020B0604020202020204" charset="0"/>
                <a:cs typeface="Poppins Light" panose="020B0604020202020204" charset="0"/>
              </a:rPr>
              <a:t>R² Score:</a:t>
            </a:r>
            <a:r>
              <a:rPr lang="en-US" altLang="en-US" sz="2000" dirty="0">
                <a:solidFill>
                  <a:schemeClr val="bg1"/>
                </a:solidFill>
                <a:latin typeface="Poppins Light" panose="020B0604020202020204" charset="0"/>
                <a:cs typeface="Poppins Light" panose="020B0604020202020204" charset="0"/>
              </a:rPr>
              <a:t> Measures how well the model's predictions match the actual values, both during training and validation.</a:t>
            </a:r>
          </a:p>
          <a:p>
            <a:pPr lvl="0" eaLnBrk="0" fontAlgn="base" hangingPunct="0">
              <a:lnSpc>
                <a:spcPct val="150000"/>
              </a:lnSpc>
              <a:spcBef>
                <a:spcPct val="0"/>
              </a:spcBef>
              <a:spcAft>
                <a:spcPct val="0"/>
              </a:spcAft>
              <a:buFontTx/>
              <a:buChar char="•"/>
            </a:pPr>
            <a:r>
              <a:rPr lang="en-US" altLang="en-US" sz="2000" b="1" dirty="0">
                <a:solidFill>
                  <a:schemeClr val="bg1"/>
                </a:solidFill>
                <a:latin typeface="Poppins Light" panose="020B0604020202020204" charset="0"/>
                <a:cs typeface="Poppins Light" panose="020B0604020202020204" charset="0"/>
              </a:rPr>
              <a:t>MAE (Mean Absolute Error):</a:t>
            </a:r>
            <a:r>
              <a:rPr lang="en-US" altLang="en-US" sz="2000" dirty="0">
                <a:solidFill>
                  <a:schemeClr val="bg1"/>
                </a:solidFill>
                <a:latin typeface="Poppins Light" panose="020B0604020202020204" charset="0"/>
                <a:cs typeface="Poppins Light" panose="020B0604020202020204" charset="0"/>
              </a:rPr>
              <a:t> Represents the average magnitude of errors in predictions, showing how close predictions are to actual values.</a:t>
            </a:r>
          </a:p>
          <a:p>
            <a:pPr lvl="0" eaLnBrk="0" fontAlgn="base" hangingPunct="0">
              <a:lnSpc>
                <a:spcPct val="150000"/>
              </a:lnSpc>
              <a:spcBef>
                <a:spcPct val="0"/>
              </a:spcBef>
              <a:spcAft>
                <a:spcPct val="0"/>
              </a:spcAft>
              <a:buFontTx/>
              <a:buChar char="•"/>
            </a:pPr>
            <a:r>
              <a:rPr lang="en-US" altLang="en-US" sz="2000" b="1" dirty="0">
                <a:solidFill>
                  <a:schemeClr val="bg1"/>
                </a:solidFill>
                <a:latin typeface="Poppins Light" panose="020B0604020202020204" charset="0"/>
                <a:cs typeface="Poppins Light" panose="020B0604020202020204" charset="0"/>
              </a:rPr>
              <a:t>MSE (Mean Squared Error):</a:t>
            </a:r>
            <a:r>
              <a:rPr lang="en-US" altLang="en-US" sz="2000" dirty="0">
                <a:solidFill>
                  <a:schemeClr val="bg1"/>
                </a:solidFill>
                <a:latin typeface="Poppins Light" panose="020B0604020202020204" charset="0"/>
                <a:cs typeface="Poppins Light" panose="020B0604020202020204" charset="0"/>
              </a:rPr>
              <a:t> Evaluates the average of the squared differences between predictions and actual values, emphasizing larger errors.</a:t>
            </a:r>
          </a:p>
          <a:p>
            <a:pPr lvl="0" eaLnBrk="0" fontAlgn="base" hangingPunct="0">
              <a:lnSpc>
                <a:spcPct val="150000"/>
              </a:lnSpc>
              <a:spcBef>
                <a:spcPct val="0"/>
              </a:spcBef>
              <a:spcAft>
                <a:spcPct val="0"/>
              </a:spcAft>
              <a:buFontTx/>
              <a:buChar char="•"/>
            </a:pPr>
            <a:r>
              <a:rPr lang="en-US" altLang="en-US" sz="2000" b="1" dirty="0">
                <a:solidFill>
                  <a:schemeClr val="bg1"/>
                </a:solidFill>
                <a:latin typeface="Poppins Light" panose="020B0604020202020204" charset="0"/>
                <a:cs typeface="Poppins Light" panose="020B0604020202020204" charset="0"/>
              </a:rPr>
              <a:t>RMSE (Root Mean Squared Error):</a:t>
            </a:r>
            <a:r>
              <a:rPr lang="en-US" altLang="en-US" sz="2000" dirty="0">
                <a:solidFill>
                  <a:schemeClr val="bg1"/>
                </a:solidFill>
                <a:latin typeface="Poppins Light" panose="020B0604020202020204" charset="0"/>
                <a:cs typeface="Poppins Light" panose="020B0604020202020204" charset="0"/>
              </a:rPr>
              <a:t> Provides the square root of MSE, offering a measure of error magnitude in the same units as the target variable </a:t>
            </a:r>
          </a:p>
        </p:txBody>
      </p:sp>
    </p:spTree>
    <p:extLst>
      <p:ext uri="{BB962C8B-B14F-4D97-AF65-F5344CB8AC3E}">
        <p14:creationId xmlns:p14="http://schemas.microsoft.com/office/powerpoint/2010/main" val="15660435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8600" y="1714500"/>
            <a:ext cx="9753600" cy="8305800"/>
          </a:xfrm>
          <a:prstGeom prst="rect">
            <a:avLst/>
          </a:prstGeom>
        </p:spPr>
      </p:pic>
      <p:sp>
        <p:nvSpPr>
          <p:cNvPr id="4" name="Rectangle 3"/>
          <p:cNvSpPr/>
          <p:nvPr/>
        </p:nvSpPr>
        <p:spPr>
          <a:xfrm>
            <a:off x="4876800" y="278001"/>
            <a:ext cx="7120860" cy="877163"/>
          </a:xfrm>
          <a:prstGeom prst="rect">
            <a:avLst/>
          </a:prstGeom>
        </p:spPr>
        <p:txBody>
          <a:bodyPr wrap="none">
            <a:spAutoFit/>
          </a:bodyPr>
          <a:lstStyle/>
          <a:p>
            <a:r>
              <a:rPr lang="en-US" sz="5100" b="1" dirty="0" smtClean="0">
                <a:solidFill>
                  <a:schemeClr val="bg1"/>
                </a:solidFill>
                <a:latin typeface="Poppins" panose="020B0604020202020204" charset="0"/>
                <a:cs typeface="Poppins" panose="020B0604020202020204" charset="0"/>
              </a:rPr>
              <a:t>Predictions of Models</a:t>
            </a:r>
            <a:endParaRPr lang="en-US" sz="5100" b="1" dirty="0">
              <a:solidFill>
                <a:schemeClr val="bg1"/>
              </a:solidFill>
              <a:latin typeface="Poppins" panose="020B0604020202020204" charset="0"/>
              <a:cs typeface="Poppins" panose="020B0604020202020204" charset="0"/>
            </a:endParaRPr>
          </a:p>
        </p:txBody>
      </p:sp>
      <p:sp>
        <p:nvSpPr>
          <p:cNvPr id="6" name="Rectangle 5"/>
          <p:cNvSpPr/>
          <p:nvPr/>
        </p:nvSpPr>
        <p:spPr>
          <a:xfrm>
            <a:off x="10134600" y="3543300"/>
            <a:ext cx="8382000" cy="4654479"/>
          </a:xfrm>
          <a:prstGeom prst="rect">
            <a:avLst/>
          </a:prstGeom>
        </p:spPr>
        <p:txBody>
          <a:bodyPr wrap="square">
            <a:spAutoFit/>
          </a:bodyPr>
          <a:lstStyle/>
          <a:p>
            <a:pPr marL="342900" indent="-342900">
              <a:lnSpc>
                <a:spcPct val="150000"/>
              </a:lnSpc>
              <a:buFont typeface="Wingdings" panose="05000000000000000000" pitchFamily="2" charset="2"/>
              <a:buChar char="v"/>
            </a:pPr>
            <a:r>
              <a:rPr lang="en-US" sz="2500" dirty="0">
                <a:solidFill>
                  <a:schemeClr val="bg1"/>
                </a:solidFill>
                <a:latin typeface="Poppins Light" panose="020B0604020202020204" charset="0"/>
                <a:cs typeface="Poppins Light" panose="020B0604020202020204" charset="0"/>
              </a:rPr>
              <a:t>The table displays the </a:t>
            </a:r>
            <a:r>
              <a:rPr lang="en-US" sz="2500" b="1" dirty="0">
                <a:solidFill>
                  <a:schemeClr val="bg1"/>
                </a:solidFill>
                <a:latin typeface="Poppins Light" panose="020B0604020202020204" charset="0"/>
                <a:cs typeface="Poppins Light" panose="020B0604020202020204" charset="0"/>
              </a:rPr>
              <a:t>actual body fat percentage</a:t>
            </a:r>
            <a:r>
              <a:rPr lang="en-US" sz="2500" dirty="0">
                <a:solidFill>
                  <a:schemeClr val="bg1"/>
                </a:solidFill>
                <a:latin typeface="Poppins Light" panose="020B0604020202020204" charset="0"/>
                <a:cs typeface="Poppins Light" panose="020B0604020202020204" charset="0"/>
              </a:rPr>
              <a:t> compared to the </a:t>
            </a:r>
            <a:r>
              <a:rPr lang="en-US" sz="2500" b="1" dirty="0">
                <a:solidFill>
                  <a:schemeClr val="bg1"/>
                </a:solidFill>
                <a:latin typeface="Poppins Light" panose="020B0604020202020204" charset="0"/>
                <a:cs typeface="Poppins Light" panose="020B0604020202020204" charset="0"/>
              </a:rPr>
              <a:t>predicted values</a:t>
            </a:r>
            <a:r>
              <a:rPr lang="en-US" sz="2500" dirty="0">
                <a:solidFill>
                  <a:schemeClr val="bg1"/>
                </a:solidFill>
                <a:latin typeface="Poppins Light" panose="020B0604020202020204" charset="0"/>
                <a:cs typeface="Poppins Light" panose="020B0604020202020204" charset="0"/>
              </a:rPr>
              <a:t> from </a:t>
            </a:r>
            <a:r>
              <a:rPr lang="en-US" sz="2500" dirty="0" smtClean="0">
                <a:solidFill>
                  <a:schemeClr val="bg1"/>
                </a:solidFill>
                <a:latin typeface="Poppins Light" panose="020B0604020202020204" charset="0"/>
                <a:cs typeface="Poppins Light" panose="020B0604020202020204" charset="0"/>
              </a:rPr>
              <a:t>two different </a:t>
            </a:r>
            <a:r>
              <a:rPr lang="en-US" sz="2500" dirty="0">
                <a:solidFill>
                  <a:schemeClr val="bg1"/>
                </a:solidFill>
                <a:latin typeface="Poppins Light" panose="020B0604020202020204" charset="0"/>
                <a:cs typeface="Poppins Light" panose="020B0604020202020204" charset="0"/>
              </a:rPr>
              <a:t>models</a:t>
            </a:r>
            <a:r>
              <a:rPr lang="en-US" sz="2500" dirty="0" smtClean="0">
                <a:solidFill>
                  <a:schemeClr val="bg1"/>
                </a:solidFill>
                <a:latin typeface="Poppins Light" panose="020B0604020202020204" charset="0"/>
                <a:cs typeface="Poppins Light" panose="020B0604020202020204" charset="0"/>
              </a:rPr>
              <a:t>: </a:t>
            </a:r>
            <a:r>
              <a:rPr lang="en-US" sz="2500" b="1" dirty="0" smtClean="0">
                <a:solidFill>
                  <a:schemeClr val="bg1"/>
                </a:solidFill>
                <a:latin typeface="Poppins Light" panose="020B0604020202020204" charset="0"/>
                <a:cs typeface="Poppins Light" panose="020B0604020202020204" charset="0"/>
              </a:rPr>
              <a:t>FNN &amp; DNN</a:t>
            </a:r>
            <a:endParaRPr lang="en-US" sz="2500" b="1" dirty="0">
              <a:solidFill>
                <a:schemeClr val="bg1"/>
              </a:solidFill>
              <a:latin typeface="Poppins Light" panose="020B0604020202020204" charset="0"/>
              <a:cs typeface="Poppins Light" panose="020B0604020202020204" charset="0"/>
            </a:endParaRPr>
          </a:p>
          <a:p>
            <a:pPr marL="342900" indent="-342900">
              <a:lnSpc>
                <a:spcPct val="150000"/>
              </a:lnSpc>
              <a:buFont typeface="Wingdings" panose="05000000000000000000" pitchFamily="2" charset="2"/>
              <a:buChar char="v"/>
            </a:pPr>
            <a:endParaRPr lang="en-US" sz="2500" dirty="0">
              <a:solidFill>
                <a:schemeClr val="bg1"/>
              </a:solidFill>
              <a:latin typeface="Poppins Light" panose="020B0604020202020204" charset="0"/>
              <a:cs typeface="Poppins Light" panose="020B0604020202020204" charset="0"/>
            </a:endParaRPr>
          </a:p>
          <a:p>
            <a:pPr marL="342900" indent="-342900">
              <a:lnSpc>
                <a:spcPct val="150000"/>
              </a:lnSpc>
              <a:buFont typeface="Wingdings" panose="05000000000000000000" pitchFamily="2" charset="2"/>
              <a:buChar char="v"/>
            </a:pPr>
            <a:r>
              <a:rPr lang="en-US" sz="2500" dirty="0">
                <a:solidFill>
                  <a:schemeClr val="bg1"/>
                </a:solidFill>
                <a:latin typeface="Poppins Light" panose="020B0604020202020204" charset="0"/>
                <a:cs typeface="Poppins Light" panose="020B0604020202020204" charset="0"/>
              </a:rPr>
              <a:t>Each model's predictions closely align with the actual values, showcasing their effectiveness in estimating body fat percentage.</a:t>
            </a:r>
          </a:p>
          <a:p>
            <a:pPr marL="342900" indent="-342900">
              <a:lnSpc>
                <a:spcPct val="150000"/>
              </a:lnSpc>
              <a:buFont typeface="Wingdings" panose="05000000000000000000" pitchFamily="2" charset="2"/>
              <a:buChar char="v"/>
            </a:pPr>
            <a:endParaRPr lang="en-US" sz="2500" dirty="0">
              <a:solidFill>
                <a:schemeClr val="bg1"/>
              </a:soli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39029234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4871" y="4305300"/>
            <a:ext cx="18364200" cy="5410200"/>
          </a:xfrm>
          <a:prstGeom prst="rect">
            <a:avLst/>
          </a:prstGeom>
        </p:spPr>
      </p:pic>
      <p:sp>
        <p:nvSpPr>
          <p:cNvPr id="3" name="Rectangle 2"/>
          <p:cNvSpPr/>
          <p:nvPr/>
        </p:nvSpPr>
        <p:spPr>
          <a:xfrm>
            <a:off x="5181600" y="342900"/>
            <a:ext cx="6187415" cy="877163"/>
          </a:xfrm>
          <a:prstGeom prst="rect">
            <a:avLst/>
          </a:prstGeom>
        </p:spPr>
        <p:txBody>
          <a:bodyPr wrap="square">
            <a:spAutoFit/>
          </a:bodyPr>
          <a:lstStyle/>
          <a:p>
            <a:r>
              <a:rPr lang="en-US" sz="5100" b="1" dirty="0" smtClean="0">
                <a:solidFill>
                  <a:schemeClr val="bg1"/>
                </a:solidFill>
                <a:latin typeface="Poppins" panose="020B0604020202020204" charset="0"/>
                <a:cs typeface="Poppins" panose="020B0604020202020204" charset="0"/>
              </a:rPr>
              <a:t>Best DL Model</a:t>
            </a:r>
            <a:endParaRPr lang="en-US" sz="5100" b="1" dirty="0">
              <a:solidFill>
                <a:schemeClr val="bg1"/>
              </a:solidFill>
              <a:latin typeface="Poppins" panose="020B0604020202020204" charset="0"/>
              <a:cs typeface="Poppins" panose="020B0604020202020204" charset="0"/>
            </a:endParaRPr>
          </a:p>
        </p:txBody>
      </p:sp>
      <p:sp>
        <p:nvSpPr>
          <p:cNvPr id="5" name="Rectangle 4"/>
          <p:cNvSpPr/>
          <p:nvPr/>
        </p:nvSpPr>
        <p:spPr>
          <a:xfrm>
            <a:off x="793660" y="2781300"/>
            <a:ext cx="8353569" cy="477054"/>
          </a:xfrm>
          <a:prstGeom prst="rect">
            <a:avLst/>
          </a:prstGeom>
        </p:spPr>
        <p:txBody>
          <a:bodyPr wrap="none">
            <a:spAutoFit/>
          </a:bodyPr>
          <a:lstStyle/>
          <a:p>
            <a:r>
              <a:rPr lang="en-US" sz="2500" dirty="0">
                <a:solidFill>
                  <a:schemeClr val="bg1"/>
                </a:solidFill>
                <a:latin typeface="Poppins Light" panose="020B0604020202020204" charset="0"/>
                <a:cs typeface="Poppins Light" panose="020B0604020202020204" charset="0"/>
              </a:rPr>
              <a:t>Among The Two DL Models, FNN </a:t>
            </a:r>
            <a:r>
              <a:rPr lang="en-US" sz="2500" dirty="0" smtClean="0">
                <a:solidFill>
                  <a:schemeClr val="bg1"/>
                </a:solidFill>
                <a:latin typeface="Poppins Light" panose="020B0604020202020204" charset="0"/>
                <a:cs typeface="Poppins Light" panose="020B0604020202020204" charset="0"/>
              </a:rPr>
              <a:t>Model </a:t>
            </a:r>
            <a:r>
              <a:rPr lang="en-US" sz="2500" dirty="0">
                <a:solidFill>
                  <a:schemeClr val="bg1"/>
                </a:solidFill>
                <a:latin typeface="Poppins Light" panose="020B0604020202020204" charset="0"/>
                <a:cs typeface="Poppins Light" panose="020B0604020202020204" charset="0"/>
              </a:rPr>
              <a:t>Is The Winner</a:t>
            </a:r>
            <a:endParaRPr lang="en-US" sz="2500" dirty="0"/>
          </a:p>
        </p:txBody>
      </p:sp>
    </p:spTree>
    <p:extLst>
      <p:ext uri="{BB962C8B-B14F-4D97-AF65-F5344CB8AC3E}">
        <p14:creationId xmlns:p14="http://schemas.microsoft.com/office/powerpoint/2010/main" val="35849166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52400" y="3619500"/>
            <a:ext cx="17830800" cy="6477000"/>
          </a:xfrm>
          <a:prstGeom prst="rect">
            <a:avLst/>
          </a:prstGeom>
        </p:spPr>
      </p:pic>
      <p:sp>
        <p:nvSpPr>
          <p:cNvPr id="7" name="Rectangle 6"/>
          <p:cNvSpPr/>
          <p:nvPr/>
        </p:nvSpPr>
        <p:spPr>
          <a:xfrm>
            <a:off x="6400800" y="652075"/>
            <a:ext cx="4520789" cy="1031051"/>
          </a:xfrm>
          <a:prstGeom prst="rect">
            <a:avLst/>
          </a:prstGeom>
        </p:spPr>
        <p:txBody>
          <a:bodyPr wrap="none">
            <a:spAutoFit/>
          </a:bodyPr>
          <a:lstStyle/>
          <a:p>
            <a:r>
              <a:rPr lang="en-US" sz="6100" b="1" dirty="0" smtClean="0">
                <a:solidFill>
                  <a:schemeClr val="bg1"/>
                </a:solidFill>
                <a:latin typeface="Poppins Light" panose="020B0604020202020204" charset="0"/>
                <a:cs typeface="Poppins Light" panose="020B0604020202020204" charset="0"/>
              </a:rPr>
              <a:t>Conclusion</a:t>
            </a:r>
            <a:endParaRPr lang="en-US" sz="6100" b="1" i="0" dirty="0">
              <a:solidFill>
                <a:schemeClr val="bg1"/>
              </a:solidFill>
              <a:effectLst/>
              <a:latin typeface="Poppins Light" panose="020B0604020202020204" charset="0"/>
              <a:cs typeface="Poppins Light" panose="020B0604020202020204" charset="0"/>
            </a:endParaRPr>
          </a:p>
        </p:txBody>
      </p:sp>
      <p:sp>
        <p:nvSpPr>
          <p:cNvPr id="9" name="Rectangle 8"/>
          <p:cNvSpPr/>
          <p:nvPr/>
        </p:nvSpPr>
        <p:spPr>
          <a:xfrm>
            <a:off x="2438400" y="2210871"/>
            <a:ext cx="14196483" cy="1169551"/>
          </a:xfrm>
          <a:prstGeom prst="rect">
            <a:avLst/>
          </a:prstGeom>
        </p:spPr>
        <p:txBody>
          <a:bodyPr wrap="square">
            <a:spAutoFit/>
          </a:bodyPr>
          <a:lstStyle/>
          <a:p>
            <a:r>
              <a:rPr lang="en-US" sz="3500" dirty="0" smtClean="0">
                <a:solidFill>
                  <a:schemeClr val="bg1"/>
                </a:solidFill>
                <a:latin typeface="Poppins Light" panose="020B0604020202020204" charset="0"/>
                <a:cs typeface="Poppins Light" panose="020B0604020202020204" charset="0"/>
              </a:rPr>
              <a:t>Between ML VS DL War ,</a:t>
            </a:r>
          </a:p>
          <a:p>
            <a:r>
              <a:rPr lang="en-US" sz="3500" dirty="0" smtClean="0">
                <a:solidFill>
                  <a:schemeClr val="bg1"/>
                </a:solidFill>
                <a:latin typeface="Poppins Light" panose="020B0604020202020204" charset="0"/>
                <a:cs typeface="Poppins Light" panose="020B0604020202020204" charset="0"/>
              </a:rPr>
              <a:t>Here are The Final Top 3 Standings </a:t>
            </a:r>
            <a:endParaRPr lang="en-US" sz="3500" dirty="0"/>
          </a:p>
        </p:txBody>
      </p:sp>
    </p:spTree>
    <p:extLst>
      <p:ext uri="{BB962C8B-B14F-4D97-AF65-F5344CB8AC3E}">
        <p14:creationId xmlns:p14="http://schemas.microsoft.com/office/powerpoint/2010/main" val="42543333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3"/>
          <p:cNvSpPr txBox="1"/>
          <p:nvPr/>
        </p:nvSpPr>
        <p:spPr>
          <a:xfrm>
            <a:off x="228600" y="258457"/>
            <a:ext cx="7242648" cy="1308050"/>
          </a:xfrm>
          <a:prstGeom prst="rect">
            <a:avLst/>
          </a:prstGeom>
        </p:spPr>
        <p:txBody>
          <a:bodyPr lIns="0" tIns="0" rIns="0" bIns="0" rtlCol="0" anchor="t">
            <a:spAutoFit/>
          </a:bodyPr>
          <a:lstStyle/>
          <a:p>
            <a:pPr marL="0" lvl="0" indent="0" algn="ctr">
              <a:lnSpc>
                <a:spcPts val="10150"/>
              </a:lnSpc>
              <a:spcBef>
                <a:spcPct val="0"/>
              </a:spcBef>
            </a:pPr>
            <a:r>
              <a:rPr lang="en-US" sz="14097" b="1" dirty="0" smtClean="0">
                <a:solidFill>
                  <a:schemeClr val="bg1"/>
                </a:solidFill>
                <a:latin typeface="Computer Says No"/>
                <a:ea typeface="Computer Says No"/>
                <a:cs typeface="Computer Says No"/>
                <a:sym typeface="Computer Says No"/>
              </a:rPr>
              <a:t>INTRODUCTION</a:t>
            </a:r>
            <a:endParaRPr lang="en-US" sz="14097" b="1" dirty="0">
              <a:solidFill>
                <a:schemeClr val="bg1"/>
              </a:solidFill>
              <a:latin typeface="Computer Says No"/>
              <a:ea typeface="Computer Says No"/>
              <a:cs typeface="Computer Says No"/>
              <a:sym typeface="Computer Says No"/>
            </a:endParaRPr>
          </a:p>
        </p:txBody>
      </p:sp>
      <p:sp>
        <p:nvSpPr>
          <p:cNvPr id="4" name="TextBox 4"/>
          <p:cNvSpPr txBox="1"/>
          <p:nvPr/>
        </p:nvSpPr>
        <p:spPr>
          <a:xfrm>
            <a:off x="685800" y="1714500"/>
            <a:ext cx="6920791" cy="9525685"/>
          </a:xfrm>
          <a:prstGeom prst="rect">
            <a:avLst/>
          </a:prstGeom>
        </p:spPr>
        <p:txBody>
          <a:bodyPr lIns="0" tIns="0" rIns="0" bIns="0" rtlCol="0" anchor="t">
            <a:spAutoFit/>
          </a:bodyPr>
          <a:lstStyle/>
          <a:p>
            <a:r>
              <a:rPr lang="en-US" sz="4100" b="1" dirty="0" smtClean="0">
                <a:solidFill>
                  <a:schemeClr val="bg1"/>
                </a:solidFill>
              </a:rPr>
              <a:t>Objective</a:t>
            </a:r>
            <a:endParaRPr lang="en-US" sz="4100" b="1" dirty="0">
              <a:solidFill>
                <a:schemeClr val="bg1"/>
              </a:solidFill>
            </a:endParaRPr>
          </a:p>
          <a:p>
            <a:r>
              <a:rPr lang="en-US" sz="2500" dirty="0">
                <a:solidFill>
                  <a:schemeClr val="bg1"/>
                </a:solidFill>
                <a:latin typeface="Arial" panose="020B0604020202020204" pitchFamily="34" charset="0"/>
                <a:cs typeface="Arial" panose="020B0604020202020204" pitchFamily="34" charset="0"/>
              </a:rPr>
              <a:t>The primary goal of this project is to leverage machine learning techniques to predict body fat percentage based on a range of health and lifestyle features. Accurate body fat prediction is crucial for personalized health insights and effective fitness planning</a:t>
            </a:r>
            <a:r>
              <a:rPr lang="en-US" sz="2500" dirty="0" smtClean="0">
                <a:solidFill>
                  <a:schemeClr val="bg1"/>
                </a:solidFill>
                <a:latin typeface="Arial" panose="020B0604020202020204" pitchFamily="34" charset="0"/>
                <a:cs typeface="Arial" panose="020B0604020202020204" pitchFamily="34" charset="0"/>
              </a:rPr>
              <a:t>.</a:t>
            </a:r>
          </a:p>
          <a:p>
            <a:endParaRPr lang="en-US" sz="2700" dirty="0">
              <a:solidFill>
                <a:schemeClr val="bg1"/>
              </a:solidFill>
            </a:endParaRPr>
          </a:p>
          <a:p>
            <a:r>
              <a:rPr lang="en-US" sz="4100" b="1" dirty="0" smtClean="0">
                <a:solidFill>
                  <a:schemeClr val="bg1"/>
                </a:solidFill>
              </a:rPr>
              <a:t>Scope</a:t>
            </a:r>
          </a:p>
          <a:p>
            <a:pPr marL="514350" lvl="0" indent="-514350" eaLnBrk="0" fontAlgn="base" hangingPunct="0">
              <a:spcBef>
                <a:spcPct val="0"/>
              </a:spcBef>
              <a:spcAft>
                <a:spcPct val="0"/>
              </a:spcAft>
              <a:buFont typeface="Wingdings" panose="05000000000000000000" pitchFamily="2" charset="2"/>
              <a:buChar char="q"/>
            </a:pPr>
            <a:r>
              <a:rPr lang="en-US" altLang="en-US" sz="2800" b="1" dirty="0">
                <a:solidFill>
                  <a:schemeClr val="bg1"/>
                </a:solidFill>
                <a:latin typeface="Arial" panose="020B0604020202020204" pitchFamily="34" charset="0"/>
              </a:rPr>
              <a:t>Medical Relevance</a:t>
            </a:r>
            <a:r>
              <a:rPr lang="en-US" altLang="en-US" sz="2800" b="1" dirty="0" smtClean="0">
                <a:solidFill>
                  <a:schemeClr val="bg1"/>
                </a:solidFill>
                <a:latin typeface="Arial" panose="020B0604020202020204" pitchFamily="34" charset="0"/>
              </a:rPr>
              <a:t>:</a:t>
            </a:r>
          </a:p>
          <a:p>
            <a:pPr lvl="0" eaLnBrk="0" fontAlgn="base" hangingPunct="0">
              <a:spcBef>
                <a:spcPct val="0"/>
              </a:spcBef>
              <a:spcAft>
                <a:spcPct val="0"/>
              </a:spcAft>
            </a:pPr>
            <a:r>
              <a:rPr lang="en-US" altLang="en-US" sz="2500" dirty="0" smtClean="0">
                <a:solidFill>
                  <a:schemeClr val="bg1"/>
                </a:solidFill>
                <a:latin typeface="Arial" panose="020B0604020202020204" pitchFamily="34" charset="0"/>
              </a:rPr>
              <a:t>Accurate </a:t>
            </a:r>
            <a:r>
              <a:rPr lang="en-US" altLang="en-US" sz="2500" dirty="0">
                <a:solidFill>
                  <a:schemeClr val="bg1"/>
                </a:solidFill>
                <a:latin typeface="Arial" panose="020B0604020202020204" pitchFamily="34" charset="0"/>
              </a:rPr>
              <a:t>body fat prediction plays a crucial role in assessing an individual's health and risk factors for various medical conditions</a:t>
            </a:r>
            <a:r>
              <a:rPr lang="en-US" altLang="en-US" sz="2500" dirty="0" smtClean="0">
                <a:solidFill>
                  <a:schemeClr val="bg1"/>
                </a:solidFill>
                <a:latin typeface="Arial" panose="020B0604020202020204" pitchFamily="34" charset="0"/>
              </a:rPr>
              <a:t>.</a:t>
            </a:r>
          </a:p>
          <a:p>
            <a:pPr lvl="0" eaLnBrk="0" fontAlgn="base" hangingPunct="0">
              <a:spcBef>
                <a:spcPct val="0"/>
              </a:spcBef>
              <a:spcAft>
                <a:spcPct val="0"/>
              </a:spcAft>
            </a:pPr>
            <a:endParaRPr lang="en-US" altLang="en-US" sz="2500" dirty="0">
              <a:solidFill>
                <a:schemeClr val="bg1"/>
              </a:solidFill>
              <a:latin typeface="Arial" panose="020B0604020202020204" pitchFamily="34" charset="0"/>
            </a:endParaRPr>
          </a:p>
          <a:p>
            <a:pPr marL="457200" lvl="0" indent="-457200" eaLnBrk="0" fontAlgn="base" hangingPunct="0">
              <a:spcBef>
                <a:spcPct val="0"/>
              </a:spcBef>
              <a:spcAft>
                <a:spcPct val="0"/>
              </a:spcAft>
              <a:buFont typeface="Wingdings" panose="05000000000000000000" pitchFamily="2" charset="2"/>
              <a:buChar char="q"/>
            </a:pPr>
            <a:r>
              <a:rPr lang="en-US" altLang="en-US" sz="2900" b="1" dirty="0">
                <a:solidFill>
                  <a:schemeClr val="bg1"/>
                </a:solidFill>
                <a:latin typeface="Arial" panose="020B0604020202020204" pitchFamily="34" charset="0"/>
              </a:rPr>
              <a:t>Scientific Insight:</a:t>
            </a:r>
            <a:r>
              <a:rPr lang="en-US" altLang="en-US" sz="2900" dirty="0">
                <a:solidFill>
                  <a:schemeClr val="bg1"/>
                </a:solidFill>
                <a:latin typeface="Arial" panose="020B0604020202020204" pitchFamily="34" charset="0"/>
              </a:rPr>
              <a:t> </a:t>
            </a:r>
            <a:endParaRPr lang="en-US" altLang="en-US" sz="2900" dirty="0" smtClean="0">
              <a:solidFill>
                <a:schemeClr val="bg1"/>
              </a:solidFill>
              <a:latin typeface="Arial" panose="020B0604020202020204" pitchFamily="34" charset="0"/>
            </a:endParaRPr>
          </a:p>
          <a:p>
            <a:pPr lvl="0" eaLnBrk="0" fontAlgn="base" hangingPunct="0">
              <a:spcBef>
                <a:spcPct val="0"/>
              </a:spcBef>
              <a:spcAft>
                <a:spcPct val="0"/>
              </a:spcAft>
            </a:pPr>
            <a:r>
              <a:rPr lang="en-US" altLang="en-US" sz="2500" dirty="0" smtClean="0">
                <a:solidFill>
                  <a:schemeClr val="bg1"/>
                </a:solidFill>
                <a:latin typeface="Arial" panose="020B0604020202020204" pitchFamily="34" charset="0"/>
              </a:rPr>
              <a:t>By </a:t>
            </a:r>
            <a:r>
              <a:rPr lang="en-US" altLang="en-US" sz="2500" dirty="0">
                <a:solidFill>
                  <a:schemeClr val="bg1"/>
                </a:solidFill>
                <a:latin typeface="Arial" panose="020B0604020202020204" pitchFamily="34" charset="0"/>
              </a:rPr>
              <a:t>exploring and comparing different machine learning models, the project contributes to the understanding of how predictive analytics can be applied in the field of medicine, potentially influencing future research and clinical practices.</a:t>
            </a:r>
          </a:p>
          <a:p>
            <a:endParaRPr lang="en-US" sz="2400" dirty="0">
              <a:solidFill>
                <a:schemeClr val="bg1"/>
              </a:solidFill>
            </a:endParaRPr>
          </a:p>
          <a:p>
            <a:pPr lvl="0" eaLnBrk="0" fontAlgn="base" hangingPunct="0">
              <a:spcBef>
                <a:spcPct val="0"/>
              </a:spcBef>
              <a:spcAft>
                <a:spcPct val="0"/>
              </a:spcAft>
            </a:pPr>
            <a:endParaRPr lang="en-US" altLang="en-US" sz="2500" dirty="0">
              <a:solidFill>
                <a:schemeClr val="bg1"/>
              </a:solidFill>
              <a:latin typeface="Arial" panose="020B0604020202020204" pitchFamily="34" charset="0"/>
            </a:endParaRPr>
          </a:p>
          <a:p>
            <a:endParaRPr lang="en-US" sz="2700" dirty="0">
              <a:solidFill>
                <a:schemeClr val="bg1"/>
              </a:solidFill>
            </a:endParaRPr>
          </a:p>
        </p:txBody>
      </p:sp>
      <p:sp>
        <p:nvSpPr>
          <p:cNvPr id="6" name="TextBox 6"/>
          <p:cNvSpPr txBox="1"/>
          <p:nvPr/>
        </p:nvSpPr>
        <p:spPr>
          <a:xfrm>
            <a:off x="1578720" y="6474918"/>
            <a:ext cx="4832640" cy="463588"/>
          </a:xfrm>
          <a:prstGeom prst="rect">
            <a:avLst/>
          </a:prstGeom>
        </p:spPr>
        <p:txBody>
          <a:bodyPr lIns="0" tIns="0" rIns="0" bIns="0" rtlCol="0" anchor="t">
            <a:spAutoFit/>
          </a:bodyPr>
          <a:lstStyle/>
          <a:p>
            <a:pPr algn="l">
              <a:lnSpc>
                <a:spcPts val="3826"/>
              </a:lnSpc>
            </a:pPr>
            <a:endParaRPr lang="en-US" sz="2733" b="1" dirty="0">
              <a:solidFill>
                <a:srgbClr val="FFFFFF"/>
              </a:solidFill>
              <a:latin typeface="Poppins Medium"/>
              <a:ea typeface="Poppins Medium"/>
              <a:cs typeface="Poppins Medium"/>
              <a:sym typeface="Poppins Medium"/>
            </a:endParaRPr>
          </a:p>
        </p:txBody>
      </p:sp>
      <p:sp>
        <p:nvSpPr>
          <p:cNvPr id="7" name="TextBox 7"/>
          <p:cNvSpPr txBox="1"/>
          <p:nvPr/>
        </p:nvSpPr>
        <p:spPr>
          <a:xfrm>
            <a:off x="1578772" y="7185120"/>
            <a:ext cx="11005158" cy="353943"/>
          </a:xfrm>
          <a:prstGeom prst="rect">
            <a:avLst/>
          </a:prstGeom>
        </p:spPr>
        <p:txBody>
          <a:bodyPr lIns="0" tIns="0" rIns="0" bIns="0" rtlCol="0" anchor="t">
            <a:spAutoFit/>
          </a:bodyPr>
          <a:lstStyle/>
          <a:p>
            <a:pPr algn="l">
              <a:lnSpc>
                <a:spcPts val="2923"/>
              </a:lnSpc>
            </a:pPr>
            <a:endParaRPr lang="en-US" sz="2088" b="1" dirty="0">
              <a:solidFill>
                <a:srgbClr val="FFFFFF"/>
              </a:solidFill>
              <a:latin typeface="Poppins Light"/>
              <a:ea typeface="Poppins Light"/>
              <a:cs typeface="Poppins Light"/>
              <a:sym typeface="Poppins Light"/>
            </a:endParaRPr>
          </a:p>
        </p:txBody>
      </p:sp>
      <p:pic>
        <p:nvPicPr>
          <p:cNvPr id="8" name="Picture 7"/>
          <p:cNvPicPr>
            <a:picLocks noChangeAspect="1"/>
          </p:cNvPicPr>
          <p:nvPr/>
        </p:nvPicPr>
        <p:blipFill>
          <a:blip r:embed="rId2"/>
          <a:stretch>
            <a:fillRect/>
          </a:stretch>
        </p:blipFill>
        <p:spPr>
          <a:xfrm>
            <a:off x="7757160" y="1667166"/>
            <a:ext cx="10515600" cy="5517954"/>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8600" y="800100"/>
            <a:ext cx="17754600" cy="8915400"/>
          </a:xfrm>
          <a:prstGeom prst="rect">
            <a:avLst/>
          </a:prstGeom>
        </p:spPr>
      </p:pic>
    </p:spTree>
    <p:extLst>
      <p:ext uri="{BB962C8B-B14F-4D97-AF65-F5344CB8AC3E}">
        <p14:creationId xmlns:p14="http://schemas.microsoft.com/office/powerpoint/2010/main" val="29044360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Freeform 2"/>
          <p:cNvSpPr/>
          <p:nvPr/>
        </p:nvSpPr>
        <p:spPr>
          <a:xfrm>
            <a:off x="-896678" y="1290997"/>
            <a:ext cx="5726139" cy="2500874"/>
          </a:xfrm>
          <a:custGeom>
            <a:avLst/>
            <a:gdLst/>
            <a:ahLst/>
            <a:cxnLst/>
            <a:rect l="l" t="t" r="r" b="b"/>
            <a:pathLst>
              <a:path w="5726139" h="2500874">
                <a:moveTo>
                  <a:pt x="0" y="0"/>
                </a:moveTo>
                <a:lnTo>
                  <a:pt x="5726138" y="0"/>
                </a:lnTo>
                <a:lnTo>
                  <a:pt x="5726138" y="2500874"/>
                </a:lnTo>
                <a:lnTo>
                  <a:pt x="0" y="2500874"/>
                </a:lnTo>
                <a:lnTo>
                  <a:pt x="0" y="0"/>
                </a:lnTo>
                <a:close/>
              </a:path>
            </a:pathLst>
          </a:custGeom>
          <a:blipFill>
            <a:blip r:embed="rId2"/>
            <a:stretch>
              <a:fillRect/>
            </a:stretch>
          </a:blipFill>
        </p:spPr>
      </p:sp>
      <p:sp>
        <p:nvSpPr>
          <p:cNvPr id="5" name="AutoShape 3"/>
          <p:cNvSpPr/>
          <p:nvPr/>
        </p:nvSpPr>
        <p:spPr>
          <a:xfrm flipH="1" flipV="1">
            <a:off x="17259300" y="1028700"/>
            <a:ext cx="0" cy="5786479"/>
          </a:xfrm>
          <a:prstGeom prst="line">
            <a:avLst/>
          </a:prstGeom>
          <a:ln w="38100" cap="flat">
            <a:solidFill>
              <a:srgbClr val="FFFFFF"/>
            </a:solidFill>
            <a:prstDash val="solid"/>
            <a:headEnd type="none" w="sm" len="sm"/>
            <a:tailEnd type="none" w="sm" len="sm"/>
          </a:ln>
        </p:spPr>
      </p:sp>
      <p:grpSp>
        <p:nvGrpSpPr>
          <p:cNvPr id="6" name="Group 4"/>
          <p:cNvGrpSpPr/>
          <p:nvPr/>
        </p:nvGrpSpPr>
        <p:grpSpPr>
          <a:xfrm>
            <a:off x="1028700" y="4234201"/>
            <a:ext cx="9897232" cy="5006268"/>
            <a:chOff x="0" y="0"/>
            <a:chExt cx="13196309" cy="6675023"/>
          </a:xfrm>
        </p:grpSpPr>
        <p:sp>
          <p:nvSpPr>
            <p:cNvPr id="7" name="AutoShape 5"/>
            <p:cNvSpPr/>
            <p:nvPr/>
          </p:nvSpPr>
          <p:spPr>
            <a:xfrm flipV="1">
              <a:off x="25400" y="0"/>
              <a:ext cx="0" cy="6675023"/>
            </a:xfrm>
            <a:prstGeom prst="line">
              <a:avLst/>
            </a:prstGeom>
            <a:ln w="50800" cap="flat">
              <a:solidFill>
                <a:srgbClr val="FFFFFF"/>
              </a:solidFill>
              <a:prstDash val="solid"/>
              <a:headEnd type="none" w="sm" len="sm"/>
              <a:tailEnd type="none" w="sm" len="sm"/>
            </a:ln>
          </p:spPr>
        </p:sp>
        <p:sp>
          <p:nvSpPr>
            <p:cNvPr id="8" name="AutoShape 6"/>
            <p:cNvSpPr/>
            <p:nvPr/>
          </p:nvSpPr>
          <p:spPr>
            <a:xfrm>
              <a:off x="0" y="6649623"/>
              <a:ext cx="13196309" cy="0"/>
            </a:xfrm>
            <a:prstGeom prst="line">
              <a:avLst/>
            </a:prstGeom>
            <a:ln w="50800" cap="flat">
              <a:solidFill>
                <a:srgbClr val="FFFFFF"/>
              </a:solidFill>
              <a:prstDash val="solid"/>
              <a:headEnd type="none" w="sm" len="sm"/>
              <a:tailEnd type="none" w="sm" len="sm"/>
            </a:ln>
          </p:spPr>
        </p:sp>
      </p:grpSp>
      <p:sp>
        <p:nvSpPr>
          <p:cNvPr id="9" name="Freeform 7"/>
          <p:cNvSpPr/>
          <p:nvPr/>
        </p:nvSpPr>
        <p:spPr>
          <a:xfrm>
            <a:off x="10925932" y="5660310"/>
            <a:ext cx="6819964" cy="5836080"/>
          </a:xfrm>
          <a:custGeom>
            <a:avLst/>
            <a:gdLst/>
            <a:ahLst/>
            <a:cxnLst/>
            <a:rect l="l" t="t" r="r" b="b"/>
            <a:pathLst>
              <a:path w="6819964" h="5836080">
                <a:moveTo>
                  <a:pt x="0" y="0"/>
                </a:moveTo>
                <a:lnTo>
                  <a:pt x="6819964" y="0"/>
                </a:lnTo>
                <a:lnTo>
                  <a:pt x="6819964" y="5836081"/>
                </a:lnTo>
                <a:lnTo>
                  <a:pt x="0" y="5836081"/>
                </a:lnTo>
                <a:lnTo>
                  <a:pt x="0" y="0"/>
                </a:lnTo>
                <a:close/>
              </a:path>
            </a:pathLst>
          </a:custGeom>
          <a:blipFill>
            <a:blip r:embed="rId3"/>
            <a:stretch>
              <a:fillRect/>
            </a:stretch>
          </a:blipFill>
        </p:spPr>
      </p:sp>
      <p:sp>
        <p:nvSpPr>
          <p:cNvPr id="10" name="TextBox 8"/>
          <p:cNvSpPr txBox="1"/>
          <p:nvPr/>
        </p:nvSpPr>
        <p:spPr>
          <a:xfrm>
            <a:off x="4829460" y="1833922"/>
            <a:ext cx="5353298" cy="1164999"/>
          </a:xfrm>
          <a:prstGeom prst="rect">
            <a:avLst/>
          </a:prstGeom>
        </p:spPr>
        <p:txBody>
          <a:bodyPr lIns="0" tIns="0" rIns="0" bIns="0" rtlCol="0" anchor="t">
            <a:spAutoFit/>
          </a:bodyPr>
          <a:lstStyle/>
          <a:p>
            <a:pPr marL="0" lvl="0" indent="0" algn="ctr">
              <a:lnSpc>
                <a:spcPts val="8583"/>
              </a:lnSpc>
              <a:spcBef>
                <a:spcPct val="0"/>
              </a:spcBef>
            </a:pPr>
            <a:r>
              <a:rPr lang="en-US" sz="15000" b="1" dirty="0" smtClean="0">
                <a:solidFill>
                  <a:schemeClr val="bg1"/>
                </a:solidFill>
                <a:latin typeface="Computer Says No"/>
                <a:ea typeface="Computer Says No"/>
                <a:cs typeface="Computer Says No"/>
                <a:sym typeface="Computer Says No"/>
              </a:rPr>
              <a:t>Web-Page</a:t>
            </a:r>
            <a:endParaRPr lang="en-US" sz="15000" b="1" dirty="0">
              <a:solidFill>
                <a:schemeClr val="bg1"/>
              </a:solidFill>
              <a:latin typeface="Computer Says No"/>
              <a:ea typeface="Computer Says No"/>
              <a:cs typeface="Computer Says No"/>
              <a:sym typeface="Computer Says No"/>
            </a:endParaRPr>
          </a:p>
        </p:txBody>
      </p:sp>
      <p:sp>
        <p:nvSpPr>
          <p:cNvPr id="11" name="TextBox 9"/>
          <p:cNvSpPr txBox="1"/>
          <p:nvPr/>
        </p:nvSpPr>
        <p:spPr>
          <a:xfrm>
            <a:off x="3027997" y="3940866"/>
            <a:ext cx="6125528" cy="4056880"/>
          </a:xfrm>
          <a:prstGeom prst="rect">
            <a:avLst/>
          </a:prstGeom>
        </p:spPr>
        <p:txBody>
          <a:bodyPr lIns="0" tIns="0" rIns="0" bIns="0" rtlCol="0" anchor="t">
            <a:spAutoFit/>
          </a:bodyPr>
          <a:lstStyle/>
          <a:p>
            <a:pPr marL="330398" lvl="1" algn="l">
              <a:lnSpc>
                <a:spcPct val="150000"/>
              </a:lnSpc>
            </a:pPr>
            <a:r>
              <a:rPr lang="en-US" sz="4500" dirty="0" smtClean="0">
                <a:solidFill>
                  <a:schemeClr val="bg1"/>
                </a:solidFill>
                <a:latin typeface="Poppins Light"/>
                <a:ea typeface="Poppins Light"/>
                <a:cs typeface="Poppins Light"/>
                <a:sym typeface="Poppins Light"/>
              </a:rPr>
              <a:t>Login Page</a:t>
            </a:r>
          </a:p>
          <a:p>
            <a:pPr marL="330398" lvl="1" algn="l">
              <a:lnSpc>
                <a:spcPct val="150000"/>
              </a:lnSpc>
            </a:pPr>
            <a:r>
              <a:rPr lang="en-US" sz="4500" dirty="0" smtClean="0">
                <a:solidFill>
                  <a:schemeClr val="bg1"/>
                </a:solidFill>
                <a:latin typeface="Poppins Light"/>
                <a:ea typeface="Poppins Light"/>
                <a:cs typeface="Poppins Light"/>
                <a:sym typeface="Poppins Light"/>
              </a:rPr>
              <a:t>Prediction Page</a:t>
            </a:r>
          </a:p>
          <a:p>
            <a:pPr marL="330398" lvl="1" algn="l">
              <a:lnSpc>
                <a:spcPct val="150000"/>
              </a:lnSpc>
            </a:pPr>
            <a:r>
              <a:rPr lang="en-US" sz="4500" dirty="0" smtClean="0">
                <a:solidFill>
                  <a:schemeClr val="bg1"/>
                </a:solidFill>
                <a:latin typeface="Poppins Light"/>
                <a:ea typeface="Poppins Light"/>
                <a:cs typeface="Poppins Light"/>
                <a:sym typeface="Poppins Light"/>
              </a:rPr>
              <a:t>Recommendations Page</a:t>
            </a:r>
            <a:endParaRPr lang="en-US" sz="4500" dirty="0">
              <a:solidFill>
                <a:schemeClr val="bg1"/>
              </a:solidFill>
              <a:latin typeface="Poppins Light"/>
              <a:ea typeface="Poppins Light"/>
              <a:cs typeface="Poppins Light"/>
              <a:sym typeface="Poppins Light"/>
            </a:endParaRPr>
          </a:p>
        </p:txBody>
      </p:sp>
      <p:sp>
        <p:nvSpPr>
          <p:cNvPr id="12" name="TextBox 10"/>
          <p:cNvSpPr txBox="1"/>
          <p:nvPr/>
        </p:nvSpPr>
        <p:spPr>
          <a:xfrm>
            <a:off x="9813653" y="4039654"/>
            <a:ext cx="738209" cy="3018134"/>
          </a:xfrm>
          <a:prstGeom prst="rect">
            <a:avLst/>
          </a:prstGeom>
        </p:spPr>
        <p:txBody>
          <a:bodyPr lIns="0" tIns="0" rIns="0" bIns="0" rtlCol="0" anchor="t">
            <a:spAutoFit/>
          </a:bodyPr>
          <a:lstStyle/>
          <a:p>
            <a:pPr algn="r">
              <a:lnSpc>
                <a:spcPct val="150000"/>
              </a:lnSpc>
            </a:pPr>
            <a:r>
              <a:rPr lang="en-US" sz="4500" dirty="0">
                <a:solidFill>
                  <a:schemeClr val="bg1"/>
                </a:solidFill>
                <a:latin typeface="Poppins"/>
                <a:ea typeface="Poppins"/>
                <a:cs typeface="Poppins"/>
                <a:sym typeface="Poppins"/>
              </a:rPr>
              <a:t>01</a:t>
            </a:r>
          </a:p>
          <a:p>
            <a:pPr algn="r">
              <a:lnSpc>
                <a:spcPct val="150000"/>
              </a:lnSpc>
            </a:pPr>
            <a:r>
              <a:rPr lang="en-US" sz="4500" dirty="0">
                <a:solidFill>
                  <a:schemeClr val="bg1"/>
                </a:solidFill>
                <a:latin typeface="Poppins"/>
                <a:ea typeface="Poppins"/>
                <a:cs typeface="Poppins"/>
                <a:sym typeface="Poppins"/>
              </a:rPr>
              <a:t>02</a:t>
            </a:r>
          </a:p>
          <a:p>
            <a:pPr algn="r">
              <a:lnSpc>
                <a:spcPct val="150000"/>
              </a:lnSpc>
            </a:pPr>
            <a:r>
              <a:rPr lang="en-US" sz="4500" dirty="0" smtClean="0">
                <a:solidFill>
                  <a:schemeClr val="bg1"/>
                </a:solidFill>
                <a:latin typeface="Poppins"/>
                <a:ea typeface="Poppins"/>
                <a:cs typeface="Poppins"/>
                <a:sym typeface="Poppins"/>
              </a:rPr>
              <a:t>03</a:t>
            </a:r>
            <a:endParaRPr lang="en-US" sz="4500" dirty="0">
              <a:solidFill>
                <a:schemeClr val="bg1"/>
              </a:solidFill>
              <a:latin typeface="Poppins"/>
              <a:ea typeface="Poppins"/>
              <a:cs typeface="Poppins"/>
              <a:sym typeface="Poppins"/>
            </a:endParaRPr>
          </a:p>
        </p:txBody>
      </p:sp>
    </p:spTree>
    <p:extLst>
      <p:ext uri="{BB962C8B-B14F-4D97-AF65-F5344CB8AC3E}">
        <p14:creationId xmlns:p14="http://schemas.microsoft.com/office/powerpoint/2010/main" val="38694474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171700"/>
            <a:ext cx="17830800" cy="7876162"/>
          </a:xfrm>
          <a:prstGeom prst="rect">
            <a:avLst/>
          </a:prstGeom>
        </p:spPr>
      </p:pic>
      <p:sp>
        <p:nvSpPr>
          <p:cNvPr id="3" name="Rectangle 2"/>
          <p:cNvSpPr/>
          <p:nvPr/>
        </p:nvSpPr>
        <p:spPr>
          <a:xfrm>
            <a:off x="5791200" y="114300"/>
            <a:ext cx="4698722" cy="938719"/>
          </a:xfrm>
          <a:prstGeom prst="rect">
            <a:avLst/>
          </a:prstGeom>
        </p:spPr>
        <p:txBody>
          <a:bodyPr wrap="none">
            <a:spAutoFit/>
          </a:bodyPr>
          <a:lstStyle/>
          <a:p>
            <a:pPr marL="685800" indent="-685800">
              <a:buFont typeface="Wingdings" panose="05000000000000000000" pitchFamily="2" charset="2"/>
              <a:buChar char="v"/>
            </a:pPr>
            <a:r>
              <a:rPr lang="en-US" sz="5500" b="1" dirty="0" smtClean="0">
                <a:solidFill>
                  <a:schemeClr val="bg1"/>
                </a:solidFill>
                <a:latin typeface="Poppins Light" panose="020B0604020202020204" charset="0"/>
                <a:cs typeface="Poppins Light" panose="020B0604020202020204" charset="0"/>
              </a:rPr>
              <a:t>Login Page</a:t>
            </a:r>
            <a:endParaRPr lang="en-US" sz="5500" b="1" dirty="0">
              <a:solidFill>
                <a:schemeClr val="bg1"/>
              </a:solidFill>
              <a:latin typeface="Poppins Light" panose="020B0604020202020204" charset="0"/>
              <a:cs typeface="Poppins Light" panose="020B0604020202020204" charset="0"/>
            </a:endParaRPr>
          </a:p>
        </p:txBody>
      </p:sp>
      <p:sp>
        <p:nvSpPr>
          <p:cNvPr id="4" name="Rectangle 3"/>
          <p:cNvSpPr/>
          <p:nvPr/>
        </p:nvSpPr>
        <p:spPr>
          <a:xfrm>
            <a:off x="3276600" y="1714500"/>
            <a:ext cx="9144000" cy="861774"/>
          </a:xfrm>
          <a:prstGeom prst="rect">
            <a:avLst/>
          </a:prstGeom>
        </p:spPr>
        <p:txBody>
          <a:bodyPr>
            <a:spAutoFit/>
          </a:bodyPr>
          <a:lstStyle/>
          <a:p>
            <a:r>
              <a:rPr lang="en-US" sz="2500" dirty="0" smtClean="0">
                <a:solidFill>
                  <a:schemeClr val="bg1"/>
                </a:solidFill>
                <a:latin typeface="Poppins Light" panose="020B0604020202020204" charset="0"/>
                <a:cs typeface="Poppins Light" panose="020B0604020202020204" charset="0"/>
              </a:rPr>
              <a:t>User Need To Enter Personal Details To Login And Go To Prediction Page</a:t>
            </a:r>
            <a:endParaRPr lang="en-US" sz="2500" dirty="0"/>
          </a:p>
        </p:txBody>
      </p:sp>
    </p:spTree>
    <p:extLst>
      <p:ext uri="{BB962C8B-B14F-4D97-AF65-F5344CB8AC3E}">
        <p14:creationId xmlns:p14="http://schemas.microsoft.com/office/powerpoint/2010/main" val="37661148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3400" y="4000500"/>
            <a:ext cx="16992600" cy="5334000"/>
          </a:xfrm>
          <a:prstGeom prst="rect">
            <a:avLst/>
          </a:prstGeom>
        </p:spPr>
      </p:pic>
      <p:sp>
        <p:nvSpPr>
          <p:cNvPr id="3" name="Rectangle 2"/>
          <p:cNvSpPr/>
          <p:nvPr/>
        </p:nvSpPr>
        <p:spPr>
          <a:xfrm>
            <a:off x="5410200" y="266700"/>
            <a:ext cx="6535764" cy="938719"/>
          </a:xfrm>
          <a:prstGeom prst="rect">
            <a:avLst/>
          </a:prstGeom>
        </p:spPr>
        <p:txBody>
          <a:bodyPr wrap="none">
            <a:spAutoFit/>
          </a:bodyPr>
          <a:lstStyle/>
          <a:p>
            <a:pPr marL="685800" indent="-685800">
              <a:buFont typeface="Wingdings" panose="05000000000000000000" pitchFamily="2" charset="2"/>
              <a:buChar char="v"/>
            </a:pPr>
            <a:r>
              <a:rPr lang="en-US" sz="5500" b="1" dirty="0" smtClean="0">
                <a:solidFill>
                  <a:schemeClr val="bg1"/>
                </a:solidFill>
                <a:latin typeface="Poppins Light" panose="020B0604020202020204" charset="0"/>
                <a:cs typeface="Poppins Light" panose="020B0604020202020204" charset="0"/>
              </a:rPr>
              <a:t>Prediction Page </a:t>
            </a:r>
            <a:endParaRPr lang="en-US" sz="5500" b="1" dirty="0">
              <a:solidFill>
                <a:schemeClr val="bg1"/>
              </a:solidFill>
              <a:latin typeface="Poppins Light" panose="020B0604020202020204" charset="0"/>
              <a:cs typeface="Poppins Light" panose="020B0604020202020204" charset="0"/>
            </a:endParaRPr>
          </a:p>
        </p:txBody>
      </p:sp>
      <p:sp>
        <p:nvSpPr>
          <p:cNvPr id="5" name="Rectangle 4"/>
          <p:cNvSpPr/>
          <p:nvPr/>
        </p:nvSpPr>
        <p:spPr>
          <a:xfrm>
            <a:off x="4800600" y="2019300"/>
            <a:ext cx="12644808" cy="1190839"/>
          </a:xfrm>
          <a:prstGeom prst="rect">
            <a:avLst/>
          </a:prstGeom>
        </p:spPr>
        <p:txBody>
          <a:bodyPr wrap="none">
            <a:spAutoFit/>
          </a:bodyPr>
          <a:lstStyle/>
          <a:p>
            <a:pPr marL="342900" indent="-342900">
              <a:lnSpc>
                <a:spcPct val="150000"/>
              </a:lnSpc>
              <a:buFont typeface="Courier New" panose="02070309020205020404" pitchFamily="49" charset="0"/>
              <a:buChar char="o"/>
            </a:pPr>
            <a:r>
              <a:rPr lang="en-US" sz="2500" dirty="0" smtClean="0">
                <a:solidFill>
                  <a:schemeClr val="bg1"/>
                </a:solidFill>
                <a:latin typeface="Poppins Light" panose="020B0604020202020204" charset="0"/>
                <a:cs typeface="Poppins Light" panose="020B0604020202020204" charset="0"/>
              </a:rPr>
              <a:t>User Needs To Add His / Her Measurements In Order To Predict Their Body Fat</a:t>
            </a:r>
          </a:p>
          <a:p>
            <a:pPr marL="342900" indent="-342900">
              <a:lnSpc>
                <a:spcPct val="150000"/>
              </a:lnSpc>
              <a:buFont typeface="Courier New" panose="02070309020205020404" pitchFamily="49" charset="0"/>
              <a:buChar char="o"/>
            </a:pPr>
            <a:r>
              <a:rPr lang="en-US" sz="2500" dirty="0" smtClean="0">
                <a:solidFill>
                  <a:schemeClr val="bg1"/>
                </a:solidFill>
                <a:latin typeface="Poppins Light" panose="020B0604020202020204" charset="0"/>
                <a:cs typeface="Poppins Light" panose="020B0604020202020204" charset="0"/>
              </a:rPr>
              <a:t>Bit Change From Prediction Video, Did Some More Modifications</a:t>
            </a:r>
            <a:endParaRPr lang="en-US" sz="2500" dirty="0"/>
          </a:p>
        </p:txBody>
      </p:sp>
    </p:spTree>
    <p:extLst>
      <p:ext uri="{BB962C8B-B14F-4D97-AF65-F5344CB8AC3E}">
        <p14:creationId xmlns:p14="http://schemas.microsoft.com/office/powerpoint/2010/main" val="39718426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0362" y="1562100"/>
            <a:ext cx="18197638" cy="8534400"/>
          </a:xfrm>
          <a:prstGeom prst="rect">
            <a:avLst/>
          </a:prstGeom>
        </p:spPr>
      </p:pic>
      <p:sp>
        <p:nvSpPr>
          <p:cNvPr id="3" name="Rectangle 2"/>
          <p:cNvSpPr/>
          <p:nvPr/>
        </p:nvSpPr>
        <p:spPr>
          <a:xfrm>
            <a:off x="5105400" y="190500"/>
            <a:ext cx="10896600" cy="1131079"/>
          </a:xfrm>
          <a:prstGeom prst="rect">
            <a:avLst/>
          </a:prstGeom>
        </p:spPr>
        <p:txBody>
          <a:bodyPr wrap="square">
            <a:spAutoFit/>
          </a:bodyPr>
          <a:lstStyle/>
          <a:p>
            <a:pPr>
              <a:lnSpc>
                <a:spcPct val="150000"/>
              </a:lnSpc>
            </a:pPr>
            <a:r>
              <a:rPr lang="en-US" sz="4500" b="1" dirty="0">
                <a:solidFill>
                  <a:schemeClr val="bg1"/>
                </a:solidFill>
                <a:latin typeface="Poppins Light" panose="020B0604020202020204" charset="0"/>
                <a:cs typeface="Poppins Light" panose="020B0604020202020204" charset="0"/>
              </a:rPr>
              <a:t>I</a:t>
            </a:r>
            <a:r>
              <a:rPr lang="en-US" sz="4500" b="1" dirty="0" smtClean="0">
                <a:solidFill>
                  <a:schemeClr val="bg1"/>
                </a:solidFill>
                <a:latin typeface="Poppins Light" panose="020B0604020202020204" charset="0"/>
                <a:cs typeface="Poppins Light" panose="020B0604020202020204" charset="0"/>
              </a:rPr>
              <a:t>nput Section of Prediction Page</a:t>
            </a:r>
            <a:endParaRPr lang="en-US" sz="4500" b="1" dirty="0"/>
          </a:p>
        </p:txBody>
      </p:sp>
    </p:spTree>
    <p:extLst>
      <p:ext uri="{BB962C8B-B14F-4D97-AF65-F5344CB8AC3E}">
        <p14:creationId xmlns:p14="http://schemas.microsoft.com/office/powerpoint/2010/main" val="26429989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7200" y="3086100"/>
            <a:ext cx="17111279" cy="6994630"/>
          </a:xfrm>
          <a:prstGeom prst="rect">
            <a:avLst/>
          </a:prstGeom>
        </p:spPr>
      </p:pic>
      <p:sp>
        <p:nvSpPr>
          <p:cNvPr id="3" name="Rectangle 2"/>
          <p:cNvSpPr/>
          <p:nvPr/>
        </p:nvSpPr>
        <p:spPr>
          <a:xfrm>
            <a:off x="4844134" y="401106"/>
            <a:ext cx="9198352" cy="938719"/>
          </a:xfrm>
          <a:prstGeom prst="rect">
            <a:avLst/>
          </a:prstGeom>
        </p:spPr>
        <p:txBody>
          <a:bodyPr wrap="none">
            <a:spAutoFit/>
          </a:bodyPr>
          <a:lstStyle/>
          <a:p>
            <a:pPr marL="685800" indent="-685800">
              <a:buFont typeface="Wingdings" panose="05000000000000000000" pitchFamily="2" charset="2"/>
              <a:buChar char="v"/>
            </a:pPr>
            <a:r>
              <a:rPr lang="en-US" sz="5500" b="1" dirty="0" smtClean="0">
                <a:solidFill>
                  <a:schemeClr val="bg1"/>
                </a:solidFill>
                <a:latin typeface="Poppins Light" panose="020B0604020202020204" charset="0"/>
                <a:cs typeface="Poppins Light" panose="020B0604020202020204" charset="0"/>
              </a:rPr>
              <a:t>Recommendation Page</a:t>
            </a:r>
            <a:endParaRPr lang="en-US" sz="5500" b="1" dirty="0">
              <a:solidFill>
                <a:schemeClr val="bg1"/>
              </a:solidFill>
              <a:latin typeface="Poppins Light" panose="020B0604020202020204" charset="0"/>
              <a:cs typeface="Poppins Light" panose="020B0604020202020204" charset="0"/>
            </a:endParaRPr>
          </a:p>
        </p:txBody>
      </p:sp>
      <p:sp>
        <p:nvSpPr>
          <p:cNvPr id="5" name="Rectangle 4"/>
          <p:cNvSpPr/>
          <p:nvPr/>
        </p:nvSpPr>
        <p:spPr>
          <a:xfrm>
            <a:off x="2590800" y="2201466"/>
            <a:ext cx="13411200" cy="861774"/>
          </a:xfrm>
          <a:prstGeom prst="rect">
            <a:avLst/>
          </a:prstGeom>
        </p:spPr>
        <p:txBody>
          <a:bodyPr wrap="square">
            <a:spAutoFit/>
          </a:bodyPr>
          <a:lstStyle/>
          <a:p>
            <a:r>
              <a:rPr lang="en-US" sz="2500" dirty="0" smtClean="0">
                <a:solidFill>
                  <a:schemeClr val="bg1"/>
                </a:solidFill>
                <a:latin typeface="Poppins Light" panose="020B0604020202020204" charset="0"/>
                <a:cs typeface="Poppins Light" panose="020B0604020202020204" charset="0"/>
              </a:rPr>
              <a:t>This Page Will Give </a:t>
            </a:r>
            <a:r>
              <a:rPr lang="en-US" sz="2500" dirty="0" err="1" smtClean="0">
                <a:solidFill>
                  <a:schemeClr val="bg1"/>
                </a:solidFill>
                <a:latin typeface="Poppins Light" panose="020B0604020202020204" charset="0"/>
                <a:cs typeface="Poppins Light" panose="020B0604020202020204" charset="0"/>
              </a:rPr>
              <a:t>Recomendations</a:t>
            </a:r>
            <a:r>
              <a:rPr lang="en-US" sz="2500" dirty="0" smtClean="0">
                <a:solidFill>
                  <a:schemeClr val="bg1"/>
                </a:solidFill>
                <a:latin typeface="Poppins Light" panose="020B0604020202020204" charset="0"/>
                <a:cs typeface="Poppins Light" panose="020B0604020202020204" charset="0"/>
              </a:rPr>
              <a:t> And Lifestyle Changing Tips According To The User’s Predicted Body Fat Range</a:t>
            </a:r>
            <a:endParaRPr lang="en-US" sz="2500" dirty="0"/>
          </a:p>
        </p:txBody>
      </p:sp>
    </p:spTree>
    <p:extLst>
      <p:ext uri="{BB962C8B-B14F-4D97-AF65-F5344CB8AC3E}">
        <p14:creationId xmlns:p14="http://schemas.microsoft.com/office/powerpoint/2010/main" val="165852029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AutoShape 2"/>
          <p:cNvSpPr/>
          <p:nvPr/>
        </p:nvSpPr>
        <p:spPr>
          <a:xfrm>
            <a:off x="5764344" y="5958420"/>
            <a:ext cx="0" cy="5145633"/>
          </a:xfrm>
          <a:prstGeom prst="line">
            <a:avLst/>
          </a:prstGeom>
          <a:ln w="38100" cap="flat">
            <a:solidFill>
              <a:srgbClr val="FFFFFF"/>
            </a:solidFill>
            <a:prstDash val="solid"/>
            <a:headEnd type="none" w="sm" len="sm"/>
            <a:tailEnd type="none" w="sm" len="sm"/>
          </a:ln>
        </p:spPr>
      </p:sp>
      <p:sp>
        <p:nvSpPr>
          <p:cNvPr id="3" name="AutoShape 3"/>
          <p:cNvSpPr/>
          <p:nvPr/>
        </p:nvSpPr>
        <p:spPr>
          <a:xfrm>
            <a:off x="5802444" y="-2572817"/>
            <a:ext cx="0" cy="5145633"/>
          </a:xfrm>
          <a:prstGeom prst="line">
            <a:avLst/>
          </a:prstGeom>
          <a:ln w="38100" cap="flat">
            <a:solidFill>
              <a:srgbClr val="FFFFFF"/>
            </a:solidFill>
            <a:prstDash val="solid"/>
            <a:headEnd type="none" w="sm" len="sm"/>
            <a:tailEnd type="none" w="sm" len="sm"/>
          </a:ln>
        </p:spPr>
      </p:sp>
      <p:sp>
        <p:nvSpPr>
          <p:cNvPr id="6" name="TextBox 6"/>
          <p:cNvSpPr txBox="1"/>
          <p:nvPr/>
        </p:nvSpPr>
        <p:spPr>
          <a:xfrm>
            <a:off x="1619702" y="2582224"/>
            <a:ext cx="7747874" cy="2963247"/>
          </a:xfrm>
          <a:prstGeom prst="rect">
            <a:avLst/>
          </a:prstGeom>
        </p:spPr>
        <p:txBody>
          <a:bodyPr lIns="0" tIns="0" rIns="0" bIns="0" rtlCol="0" anchor="t">
            <a:spAutoFit/>
          </a:bodyPr>
          <a:lstStyle/>
          <a:p>
            <a:pPr marL="0" lvl="0" indent="0" algn="ctr">
              <a:lnSpc>
                <a:spcPts val="26366"/>
              </a:lnSpc>
            </a:pPr>
            <a:r>
              <a:rPr lang="en-US" sz="18833" b="1" dirty="0">
                <a:solidFill>
                  <a:schemeClr val="bg1"/>
                </a:solidFill>
                <a:latin typeface="Computer Says No"/>
                <a:ea typeface="Computer Says No"/>
                <a:cs typeface="Computer Says No"/>
                <a:sym typeface="Computer Says No"/>
              </a:rPr>
              <a:t>THANK YOU!</a:t>
            </a:r>
          </a:p>
        </p:txBody>
      </p:sp>
      <p:sp>
        <p:nvSpPr>
          <p:cNvPr id="7" name="Freeform 7"/>
          <p:cNvSpPr/>
          <p:nvPr/>
        </p:nvSpPr>
        <p:spPr>
          <a:xfrm>
            <a:off x="9144000" y="1550639"/>
            <a:ext cx="8001878" cy="8071895"/>
          </a:xfrm>
          <a:custGeom>
            <a:avLst/>
            <a:gdLst/>
            <a:ahLst/>
            <a:cxnLst/>
            <a:rect l="l" t="t" r="r" b="b"/>
            <a:pathLst>
              <a:path w="8001878" h="8071895">
                <a:moveTo>
                  <a:pt x="0" y="0"/>
                </a:moveTo>
                <a:lnTo>
                  <a:pt x="8001878" y="0"/>
                </a:lnTo>
                <a:lnTo>
                  <a:pt x="8001878" y="8071894"/>
                </a:lnTo>
                <a:lnTo>
                  <a:pt x="0" y="8071894"/>
                </a:lnTo>
                <a:lnTo>
                  <a:pt x="0" y="0"/>
                </a:lnTo>
                <a:close/>
              </a:path>
            </a:pathLst>
          </a:custGeom>
          <a:blipFill>
            <a:blip r:embed="rId2"/>
            <a:stretch>
              <a:fillRect/>
            </a:stretch>
          </a:blipFill>
        </p:spPr>
      </p:sp>
      <p:sp>
        <p:nvSpPr>
          <p:cNvPr id="8" name="Freeform 8"/>
          <p:cNvSpPr/>
          <p:nvPr/>
        </p:nvSpPr>
        <p:spPr>
          <a:xfrm>
            <a:off x="-1995996" y="7317810"/>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3"/>
            <a:stretch>
              <a:fillRect/>
            </a:stretch>
          </a:blipFill>
        </p:spPr>
      </p:sp>
      <p:sp>
        <p:nvSpPr>
          <p:cNvPr id="9" name="Freeform 9"/>
          <p:cNvSpPr/>
          <p:nvPr/>
        </p:nvSpPr>
        <p:spPr>
          <a:xfrm>
            <a:off x="14771515" y="-3149182"/>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3"/>
            <a:stretch>
              <a:fillRect/>
            </a:stretch>
          </a:blipFill>
        </p:spPr>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rot="-5400000">
            <a:off x="81656"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rot="-5400000">
            <a:off x="4945230"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Freeform 4"/>
          <p:cNvSpPr/>
          <p:nvPr/>
        </p:nvSpPr>
        <p:spPr>
          <a:xfrm rot="-5400000">
            <a:off x="9682047"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5" name="Freeform 5"/>
          <p:cNvSpPr/>
          <p:nvPr/>
        </p:nvSpPr>
        <p:spPr>
          <a:xfrm>
            <a:off x="15740066" y="-360334"/>
            <a:ext cx="4817598" cy="4184142"/>
          </a:xfrm>
          <a:custGeom>
            <a:avLst/>
            <a:gdLst/>
            <a:ahLst/>
            <a:cxnLst/>
            <a:rect l="l" t="t" r="r" b="b"/>
            <a:pathLst>
              <a:path w="4817598" h="4184142">
                <a:moveTo>
                  <a:pt x="0" y="0"/>
                </a:moveTo>
                <a:lnTo>
                  <a:pt x="4817598" y="0"/>
                </a:lnTo>
                <a:lnTo>
                  <a:pt x="4817598" y="4184143"/>
                </a:lnTo>
                <a:lnTo>
                  <a:pt x="0" y="4184143"/>
                </a:lnTo>
                <a:lnTo>
                  <a:pt x="0" y="0"/>
                </a:lnTo>
                <a:close/>
              </a:path>
            </a:pathLst>
          </a:custGeom>
          <a:blipFill>
            <a:blip r:embed="rId4"/>
            <a:stretch>
              <a:fillRect/>
            </a:stretch>
          </a:blipFill>
        </p:spPr>
      </p:sp>
      <p:sp>
        <p:nvSpPr>
          <p:cNvPr id="6" name="Freeform 6"/>
          <p:cNvSpPr/>
          <p:nvPr/>
        </p:nvSpPr>
        <p:spPr>
          <a:xfrm>
            <a:off x="-1914841" y="-1784862"/>
            <a:ext cx="5101092" cy="4365182"/>
          </a:xfrm>
          <a:custGeom>
            <a:avLst/>
            <a:gdLst/>
            <a:ahLst/>
            <a:cxnLst/>
            <a:rect l="l" t="t" r="r" b="b"/>
            <a:pathLst>
              <a:path w="5101092" h="4365182">
                <a:moveTo>
                  <a:pt x="0" y="0"/>
                </a:moveTo>
                <a:lnTo>
                  <a:pt x="5101092" y="0"/>
                </a:lnTo>
                <a:lnTo>
                  <a:pt x="5101092" y="4365181"/>
                </a:lnTo>
                <a:lnTo>
                  <a:pt x="0" y="4365181"/>
                </a:lnTo>
                <a:lnTo>
                  <a:pt x="0" y="0"/>
                </a:lnTo>
                <a:close/>
              </a:path>
            </a:pathLst>
          </a:custGeom>
          <a:blipFill>
            <a:blip r:embed="rId5"/>
            <a:stretch>
              <a:fillRect/>
            </a:stretch>
          </a:blipFill>
        </p:spPr>
      </p:sp>
      <p:sp>
        <p:nvSpPr>
          <p:cNvPr id="7" name="Freeform 7"/>
          <p:cNvSpPr/>
          <p:nvPr/>
        </p:nvSpPr>
        <p:spPr>
          <a:xfrm>
            <a:off x="15601849" y="7100342"/>
            <a:ext cx="11495135" cy="4845199"/>
          </a:xfrm>
          <a:custGeom>
            <a:avLst/>
            <a:gdLst/>
            <a:ahLst/>
            <a:cxnLst/>
            <a:rect l="l" t="t" r="r" b="b"/>
            <a:pathLst>
              <a:path w="11495135" h="4845199">
                <a:moveTo>
                  <a:pt x="0" y="0"/>
                </a:moveTo>
                <a:lnTo>
                  <a:pt x="11495135" y="0"/>
                </a:lnTo>
                <a:lnTo>
                  <a:pt x="11495135" y="4845199"/>
                </a:lnTo>
                <a:lnTo>
                  <a:pt x="0" y="4845199"/>
                </a:lnTo>
                <a:lnTo>
                  <a:pt x="0" y="0"/>
                </a:lnTo>
                <a:close/>
              </a:path>
            </a:pathLst>
          </a:custGeom>
          <a:blipFill>
            <a:blip r:embed="rId6"/>
            <a:stretch>
              <a:fillRect/>
            </a:stretch>
          </a:blipFill>
        </p:spPr>
      </p:sp>
      <p:sp>
        <p:nvSpPr>
          <p:cNvPr id="9" name="Freeform 9"/>
          <p:cNvSpPr/>
          <p:nvPr/>
        </p:nvSpPr>
        <p:spPr>
          <a:xfrm>
            <a:off x="13631447" y="3111569"/>
            <a:ext cx="1461470" cy="1849961"/>
          </a:xfrm>
          <a:custGeom>
            <a:avLst/>
            <a:gdLst/>
            <a:ahLst/>
            <a:cxnLst/>
            <a:rect l="l" t="t" r="r" b="b"/>
            <a:pathLst>
              <a:path w="1461470" h="1849961">
                <a:moveTo>
                  <a:pt x="0" y="0"/>
                </a:moveTo>
                <a:lnTo>
                  <a:pt x="1461469" y="0"/>
                </a:lnTo>
                <a:lnTo>
                  <a:pt x="1461469" y="1849961"/>
                </a:lnTo>
                <a:lnTo>
                  <a:pt x="0" y="1849961"/>
                </a:lnTo>
                <a:lnTo>
                  <a:pt x="0" y="0"/>
                </a:lnTo>
                <a:close/>
              </a:path>
            </a:pathLst>
          </a:custGeom>
          <a:blipFill>
            <a:blip r:embed="rId7"/>
            <a:stretch>
              <a:fillRect/>
            </a:stretch>
          </a:blipFill>
        </p:spPr>
      </p:sp>
      <p:sp>
        <p:nvSpPr>
          <p:cNvPr id="10" name="Freeform 10"/>
          <p:cNvSpPr/>
          <p:nvPr/>
        </p:nvSpPr>
        <p:spPr>
          <a:xfrm>
            <a:off x="8773202" y="3490185"/>
            <a:ext cx="1418460" cy="1695370"/>
          </a:xfrm>
          <a:custGeom>
            <a:avLst/>
            <a:gdLst/>
            <a:ahLst/>
            <a:cxnLst/>
            <a:rect l="l" t="t" r="r" b="b"/>
            <a:pathLst>
              <a:path w="1418460" h="1695370">
                <a:moveTo>
                  <a:pt x="0" y="0"/>
                </a:moveTo>
                <a:lnTo>
                  <a:pt x="1418460" y="0"/>
                </a:lnTo>
                <a:lnTo>
                  <a:pt x="1418460" y="1695370"/>
                </a:lnTo>
                <a:lnTo>
                  <a:pt x="0" y="1695370"/>
                </a:lnTo>
                <a:lnTo>
                  <a:pt x="0" y="0"/>
                </a:lnTo>
                <a:close/>
              </a:path>
            </a:pathLst>
          </a:custGeom>
          <a:blipFill>
            <a:blip r:embed="rId8"/>
            <a:stretch>
              <a:fillRect/>
            </a:stretch>
          </a:blipFill>
        </p:spPr>
      </p:sp>
      <p:sp>
        <p:nvSpPr>
          <p:cNvPr id="11" name="Freeform 11"/>
          <p:cNvSpPr/>
          <p:nvPr/>
        </p:nvSpPr>
        <p:spPr>
          <a:xfrm>
            <a:off x="3967259" y="3490185"/>
            <a:ext cx="1222079" cy="1695370"/>
          </a:xfrm>
          <a:custGeom>
            <a:avLst/>
            <a:gdLst/>
            <a:ahLst/>
            <a:cxnLst/>
            <a:rect l="l" t="t" r="r" b="b"/>
            <a:pathLst>
              <a:path w="1222079" h="1695370">
                <a:moveTo>
                  <a:pt x="0" y="0"/>
                </a:moveTo>
                <a:lnTo>
                  <a:pt x="1222079" y="0"/>
                </a:lnTo>
                <a:lnTo>
                  <a:pt x="1222079" y="1695370"/>
                </a:lnTo>
                <a:lnTo>
                  <a:pt x="0" y="1695370"/>
                </a:lnTo>
                <a:lnTo>
                  <a:pt x="0" y="0"/>
                </a:lnTo>
                <a:close/>
              </a:path>
            </a:pathLst>
          </a:custGeom>
          <a:blipFill>
            <a:blip r:embed="rId9"/>
            <a:stretch>
              <a:fillRect/>
            </a:stretch>
          </a:blipFill>
        </p:spPr>
      </p:sp>
      <p:sp>
        <p:nvSpPr>
          <p:cNvPr id="12" name="TextBox 12"/>
          <p:cNvSpPr txBox="1"/>
          <p:nvPr/>
        </p:nvSpPr>
        <p:spPr>
          <a:xfrm>
            <a:off x="5642986" y="1495425"/>
            <a:ext cx="7678893" cy="961802"/>
          </a:xfrm>
          <a:prstGeom prst="rect">
            <a:avLst/>
          </a:prstGeom>
        </p:spPr>
        <p:txBody>
          <a:bodyPr lIns="0" tIns="0" rIns="0" bIns="0" rtlCol="0" anchor="t">
            <a:spAutoFit/>
          </a:bodyPr>
          <a:lstStyle/>
          <a:p>
            <a:pPr marL="0" lvl="0" indent="0" algn="ctr">
              <a:lnSpc>
                <a:spcPts val="7490"/>
              </a:lnSpc>
              <a:spcBef>
                <a:spcPct val="0"/>
              </a:spcBef>
            </a:pPr>
            <a:r>
              <a:rPr lang="en-US" sz="10403" b="1" dirty="0">
                <a:solidFill>
                  <a:schemeClr val="bg1"/>
                </a:solidFill>
                <a:latin typeface="Computer Says No"/>
                <a:ea typeface="Computer Says No"/>
                <a:cs typeface="Computer Says No"/>
                <a:sym typeface="Computer Says No"/>
              </a:rPr>
              <a:t>PROJECT OBJECTIVES</a:t>
            </a:r>
          </a:p>
        </p:txBody>
      </p:sp>
      <p:sp>
        <p:nvSpPr>
          <p:cNvPr id="13" name="TextBox 13"/>
          <p:cNvSpPr txBox="1"/>
          <p:nvPr/>
        </p:nvSpPr>
        <p:spPr>
          <a:xfrm>
            <a:off x="2686069" y="5443398"/>
            <a:ext cx="4019903" cy="1120243"/>
          </a:xfrm>
          <a:prstGeom prst="rect">
            <a:avLst/>
          </a:prstGeom>
        </p:spPr>
        <p:txBody>
          <a:bodyPr wrap="square" lIns="0" tIns="0" rIns="0" bIns="0" rtlCol="0" anchor="t">
            <a:spAutoFit/>
          </a:bodyPr>
          <a:lstStyle/>
          <a:p>
            <a:pPr lvl="0" algn="ctr">
              <a:lnSpc>
                <a:spcPts val="4458"/>
              </a:lnSpc>
              <a:spcBef>
                <a:spcPct val="0"/>
              </a:spcBef>
            </a:pPr>
            <a:r>
              <a:rPr lang="en-US" sz="3500" b="1" dirty="0"/>
              <a:t>Improve Personalized Health Insights</a:t>
            </a:r>
            <a:endParaRPr lang="en-US" sz="3500" dirty="0">
              <a:solidFill>
                <a:srgbClr val="BF78FE"/>
              </a:solidFill>
              <a:latin typeface="Computer Says No"/>
              <a:ea typeface="Computer Says No"/>
              <a:cs typeface="Computer Says No"/>
              <a:sym typeface="Computer Says No"/>
            </a:endParaRPr>
          </a:p>
        </p:txBody>
      </p:sp>
      <p:sp>
        <p:nvSpPr>
          <p:cNvPr id="14" name="TextBox 14"/>
          <p:cNvSpPr txBox="1"/>
          <p:nvPr/>
        </p:nvSpPr>
        <p:spPr>
          <a:xfrm>
            <a:off x="2749306" y="6752952"/>
            <a:ext cx="3893427" cy="2769989"/>
          </a:xfrm>
          <a:prstGeom prst="rect">
            <a:avLst/>
          </a:prstGeom>
        </p:spPr>
        <p:txBody>
          <a:bodyPr wrap="square" lIns="0" tIns="0" rIns="0" bIns="0" rtlCol="0" anchor="t">
            <a:spAutoFit/>
          </a:bodyPr>
          <a:lstStyle/>
          <a:p>
            <a:pPr>
              <a:lnSpc>
                <a:spcPts val="2439"/>
              </a:lnSpc>
            </a:pPr>
            <a:r>
              <a:rPr lang="en-US" sz="2500" dirty="0">
                <a:solidFill>
                  <a:schemeClr val="bg1"/>
                </a:solidFill>
              </a:rPr>
              <a:t/>
            </a:r>
            <a:br>
              <a:rPr lang="en-US" sz="2500" dirty="0">
                <a:solidFill>
                  <a:schemeClr val="bg1"/>
                </a:solidFill>
              </a:rPr>
            </a:br>
            <a:r>
              <a:rPr lang="en-US" sz="2500" dirty="0">
                <a:solidFill>
                  <a:schemeClr val="bg1"/>
                </a:solidFill>
              </a:rPr>
              <a:t>Utilize cutting-edge machine learning algorithms to provide precise body fat predictions, empowering individuals and healthcare professionals with tailored health insights for better lifestyle and wellness choices.</a:t>
            </a:r>
            <a:endParaRPr lang="en-US" sz="2500" dirty="0">
              <a:solidFill>
                <a:schemeClr val="bg1"/>
              </a:solidFill>
              <a:latin typeface="Poppins Light"/>
              <a:ea typeface="Poppins Light"/>
              <a:cs typeface="Poppins Light"/>
              <a:sym typeface="Poppins Light"/>
            </a:endParaRPr>
          </a:p>
        </p:txBody>
      </p:sp>
      <p:sp>
        <p:nvSpPr>
          <p:cNvPr id="15" name="TextBox 15"/>
          <p:cNvSpPr txBox="1"/>
          <p:nvPr/>
        </p:nvSpPr>
        <p:spPr>
          <a:xfrm>
            <a:off x="7837434" y="5309519"/>
            <a:ext cx="3289996" cy="1120243"/>
          </a:xfrm>
          <a:prstGeom prst="rect">
            <a:avLst/>
          </a:prstGeom>
        </p:spPr>
        <p:txBody>
          <a:bodyPr lIns="0" tIns="0" rIns="0" bIns="0" rtlCol="0" anchor="t">
            <a:spAutoFit/>
          </a:bodyPr>
          <a:lstStyle/>
          <a:p>
            <a:pPr lvl="0" algn="ctr">
              <a:lnSpc>
                <a:spcPts val="4458"/>
              </a:lnSpc>
              <a:spcBef>
                <a:spcPct val="0"/>
              </a:spcBef>
            </a:pPr>
            <a:r>
              <a:rPr lang="en-US" sz="3500" b="1" dirty="0"/>
              <a:t>Benchmark Predictive Model</a:t>
            </a:r>
            <a:endParaRPr lang="en-US" sz="3500" b="1" dirty="0">
              <a:solidFill>
                <a:srgbClr val="BF78FE"/>
              </a:solidFill>
              <a:latin typeface="Computer Says No"/>
              <a:ea typeface="Computer Says No"/>
              <a:cs typeface="Computer Says No"/>
              <a:sym typeface="Computer Says No"/>
            </a:endParaRPr>
          </a:p>
        </p:txBody>
      </p:sp>
      <p:sp>
        <p:nvSpPr>
          <p:cNvPr id="16" name="TextBox 16"/>
          <p:cNvSpPr txBox="1"/>
          <p:nvPr/>
        </p:nvSpPr>
        <p:spPr>
          <a:xfrm>
            <a:off x="12574252" y="5021709"/>
            <a:ext cx="3732111" cy="1731243"/>
          </a:xfrm>
          <a:prstGeom prst="rect">
            <a:avLst/>
          </a:prstGeom>
        </p:spPr>
        <p:txBody>
          <a:bodyPr wrap="square" lIns="0" tIns="0" rIns="0" bIns="0" rtlCol="0" anchor="t">
            <a:spAutoFit/>
          </a:bodyPr>
          <a:lstStyle/>
          <a:p>
            <a:pPr lvl="0" algn="ctr">
              <a:lnSpc>
                <a:spcPts val="4458"/>
              </a:lnSpc>
              <a:spcBef>
                <a:spcPct val="0"/>
              </a:spcBef>
            </a:pPr>
            <a:r>
              <a:rPr lang="en-US" sz="3500" b="1" dirty="0"/>
              <a:t>Support Evidence-Based Health Strategies</a:t>
            </a:r>
            <a:endParaRPr lang="en-US" sz="3500" b="1" dirty="0">
              <a:solidFill>
                <a:srgbClr val="BF78FE"/>
              </a:solidFill>
              <a:latin typeface="Computer Says No"/>
              <a:ea typeface="Computer Says No"/>
              <a:cs typeface="Computer Says No"/>
              <a:sym typeface="Computer Says No"/>
            </a:endParaRPr>
          </a:p>
        </p:txBody>
      </p:sp>
      <p:sp>
        <p:nvSpPr>
          <p:cNvPr id="17" name="TextBox 17"/>
          <p:cNvSpPr txBox="1"/>
          <p:nvPr/>
        </p:nvSpPr>
        <p:spPr>
          <a:xfrm>
            <a:off x="7798635" y="6739572"/>
            <a:ext cx="3601929" cy="3077766"/>
          </a:xfrm>
          <a:prstGeom prst="rect">
            <a:avLst/>
          </a:prstGeom>
        </p:spPr>
        <p:txBody>
          <a:bodyPr wrap="square" lIns="0" tIns="0" rIns="0" bIns="0" rtlCol="0" anchor="t">
            <a:spAutoFit/>
          </a:bodyPr>
          <a:lstStyle/>
          <a:p>
            <a:pPr algn="just">
              <a:lnSpc>
                <a:spcPts val="2439"/>
              </a:lnSpc>
            </a:pPr>
            <a:r>
              <a:rPr lang="en-US" sz="2500" dirty="0">
                <a:solidFill>
                  <a:schemeClr val="bg1"/>
                </a:solidFill>
              </a:rPr>
              <a:t>Conduct a comprehensive evaluation of various machine learning models to determine the most accurate and reliable methods for body fat prediction, ensuring the highest level of precision and effectiveness in real-world applications.</a:t>
            </a:r>
            <a:endParaRPr lang="en-US" sz="2500" dirty="0">
              <a:solidFill>
                <a:schemeClr val="bg1"/>
              </a:solidFill>
              <a:latin typeface="Poppins Light"/>
              <a:ea typeface="Poppins Light"/>
              <a:cs typeface="Poppins Light"/>
              <a:sym typeface="Poppins Light"/>
            </a:endParaRPr>
          </a:p>
        </p:txBody>
      </p:sp>
      <p:sp>
        <p:nvSpPr>
          <p:cNvPr id="18" name="TextBox 18"/>
          <p:cNvSpPr txBox="1"/>
          <p:nvPr/>
        </p:nvSpPr>
        <p:spPr>
          <a:xfrm>
            <a:off x="12843659" y="6813131"/>
            <a:ext cx="3037045" cy="3397212"/>
          </a:xfrm>
          <a:prstGeom prst="rect">
            <a:avLst/>
          </a:prstGeom>
        </p:spPr>
        <p:txBody>
          <a:bodyPr lIns="0" tIns="0" rIns="0" bIns="0" rtlCol="0" anchor="t">
            <a:spAutoFit/>
          </a:bodyPr>
          <a:lstStyle/>
          <a:p>
            <a:pPr algn="just">
              <a:lnSpc>
                <a:spcPts val="2439"/>
              </a:lnSpc>
            </a:pPr>
            <a:r>
              <a:rPr lang="en-US" sz="2500" dirty="0">
                <a:solidFill>
                  <a:schemeClr val="bg1"/>
                </a:solidFill>
              </a:rPr>
              <a:t>Create intuitive and impactful visualizations of model predictions to aid in clinical decision-making and research, enhancing the ability to develop and implement data-driven health interventions and preventive measures.</a:t>
            </a:r>
            <a:endParaRPr lang="en-US" sz="2500" dirty="0">
              <a:solidFill>
                <a:schemeClr val="bg1"/>
              </a:solidFill>
              <a:latin typeface="Poppins Light"/>
              <a:ea typeface="Poppins Light"/>
              <a:cs typeface="Poppins Light"/>
              <a:sym typeface="Poppins Light"/>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9144000" y="1699791"/>
            <a:ext cx="8509101" cy="9311388"/>
          </a:xfrm>
          <a:custGeom>
            <a:avLst/>
            <a:gdLst/>
            <a:ahLst/>
            <a:cxnLst/>
            <a:rect l="l" t="t" r="r" b="b"/>
            <a:pathLst>
              <a:path w="8509101" h="9311388">
                <a:moveTo>
                  <a:pt x="0" y="0"/>
                </a:moveTo>
                <a:lnTo>
                  <a:pt x="8509101" y="0"/>
                </a:lnTo>
                <a:lnTo>
                  <a:pt x="8509101" y="9311388"/>
                </a:lnTo>
                <a:lnTo>
                  <a:pt x="0" y="9311388"/>
                </a:lnTo>
                <a:lnTo>
                  <a:pt x="0" y="0"/>
                </a:lnTo>
                <a:close/>
              </a:path>
            </a:pathLst>
          </a:custGeom>
          <a:blipFill>
            <a:blip r:embed="rId2"/>
            <a:stretch>
              <a:fillRect/>
            </a:stretch>
          </a:blipFill>
        </p:spPr>
      </p:sp>
      <p:sp>
        <p:nvSpPr>
          <p:cNvPr id="3" name="Freeform 3"/>
          <p:cNvSpPr/>
          <p:nvPr/>
        </p:nvSpPr>
        <p:spPr>
          <a:xfrm>
            <a:off x="-1981200" y="-155858"/>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3"/>
            <a:stretch>
              <a:fillRect/>
            </a:stretch>
          </a:blipFill>
        </p:spPr>
      </p:sp>
      <p:sp>
        <p:nvSpPr>
          <p:cNvPr id="5" name="TextBox 5"/>
          <p:cNvSpPr txBox="1"/>
          <p:nvPr/>
        </p:nvSpPr>
        <p:spPr>
          <a:xfrm>
            <a:off x="990600" y="1866900"/>
            <a:ext cx="7382884" cy="2167260"/>
          </a:xfrm>
          <a:prstGeom prst="rect">
            <a:avLst/>
          </a:prstGeom>
        </p:spPr>
        <p:txBody>
          <a:bodyPr lIns="0" tIns="0" rIns="0" bIns="0" rtlCol="0" anchor="t">
            <a:spAutoFit/>
          </a:bodyPr>
          <a:lstStyle/>
          <a:p>
            <a:pPr marL="0" lvl="0" indent="0" algn="ctr">
              <a:lnSpc>
                <a:spcPts val="16889"/>
              </a:lnSpc>
              <a:spcBef>
                <a:spcPct val="0"/>
              </a:spcBef>
            </a:pPr>
            <a:r>
              <a:rPr lang="en-US" sz="23458" b="1" dirty="0" smtClean="0">
                <a:solidFill>
                  <a:schemeClr val="bg1"/>
                </a:solidFill>
                <a:latin typeface="Computer Says No"/>
                <a:ea typeface="Computer Says No"/>
                <a:cs typeface="Computer Says No"/>
                <a:sym typeface="Computer Says No"/>
              </a:rPr>
              <a:t>EDA</a:t>
            </a:r>
            <a:endParaRPr lang="en-US" sz="23458" b="1" dirty="0">
              <a:solidFill>
                <a:schemeClr val="bg1"/>
              </a:solidFill>
              <a:latin typeface="Computer Says No"/>
              <a:ea typeface="Computer Says No"/>
              <a:cs typeface="Computer Says No"/>
              <a:sym typeface="Computer Says No"/>
            </a:endParaRPr>
          </a:p>
        </p:txBody>
      </p:sp>
      <p:grpSp>
        <p:nvGrpSpPr>
          <p:cNvPr id="6" name="Group 4"/>
          <p:cNvGrpSpPr/>
          <p:nvPr/>
        </p:nvGrpSpPr>
        <p:grpSpPr>
          <a:xfrm>
            <a:off x="1256169" y="4457700"/>
            <a:ext cx="6248400" cy="4038600"/>
            <a:chOff x="0" y="0"/>
            <a:chExt cx="13196309" cy="6675023"/>
          </a:xfrm>
        </p:grpSpPr>
        <p:sp>
          <p:nvSpPr>
            <p:cNvPr id="7" name="AutoShape 5"/>
            <p:cNvSpPr/>
            <p:nvPr/>
          </p:nvSpPr>
          <p:spPr>
            <a:xfrm flipV="1">
              <a:off x="25400" y="0"/>
              <a:ext cx="0" cy="6675023"/>
            </a:xfrm>
            <a:prstGeom prst="line">
              <a:avLst/>
            </a:prstGeom>
            <a:ln w="50800" cap="flat">
              <a:solidFill>
                <a:srgbClr val="FFFFFF"/>
              </a:solidFill>
              <a:prstDash val="solid"/>
              <a:headEnd type="none" w="sm" len="sm"/>
              <a:tailEnd type="none" w="sm" len="sm"/>
            </a:ln>
          </p:spPr>
        </p:sp>
        <p:sp>
          <p:nvSpPr>
            <p:cNvPr id="8" name="AutoShape 6"/>
            <p:cNvSpPr/>
            <p:nvPr/>
          </p:nvSpPr>
          <p:spPr>
            <a:xfrm>
              <a:off x="0" y="6649623"/>
              <a:ext cx="13196309" cy="0"/>
            </a:xfrm>
            <a:prstGeom prst="line">
              <a:avLst/>
            </a:prstGeom>
            <a:ln w="50800" cap="flat">
              <a:solidFill>
                <a:srgbClr val="FFFFFF"/>
              </a:solidFill>
              <a:prstDash val="solid"/>
              <a:headEnd type="none" w="sm" len="sm"/>
              <a:tailEnd type="none" w="sm" len="sm"/>
            </a:ln>
          </p:spPr>
        </p:sp>
      </p:grpSp>
      <p:sp>
        <p:nvSpPr>
          <p:cNvPr id="9" name="Rectangle 8"/>
          <p:cNvSpPr/>
          <p:nvPr/>
        </p:nvSpPr>
        <p:spPr>
          <a:xfrm>
            <a:off x="1648344" y="4795928"/>
            <a:ext cx="9144000" cy="3149708"/>
          </a:xfrm>
          <a:prstGeom prst="rect">
            <a:avLst/>
          </a:prstGeom>
        </p:spPr>
        <p:txBody>
          <a:bodyPr>
            <a:spAutoFit/>
          </a:bodyPr>
          <a:lstStyle/>
          <a:p>
            <a:pPr marL="285750" indent="-285750" algn="just">
              <a:lnSpc>
                <a:spcPct val="150000"/>
              </a:lnSpc>
              <a:buFont typeface="Wingdings" panose="05000000000000000000" pitchFamily="2" charset="2"/>
              <a:buChar char="q"/>
            </a:pPr>
            <a:r>
              <a:rPr lang="en-US" sz="2700" dirty="0">
                <a:solidFill>
                  <a:schemeClr val="bg1"/>
                </a:solidFill>
                <a:latin typeface="Poppins Light" panose="020B0604020202020204" charset="0"/>
                <a:cs typeface="Poppins Light" panose="020B0604020202020204" charset="0"/>
              </a:rPr>
              <a:t>Info of Dataset</a:t>
            </a:r>
          </a:p>
          <a:p>
            <a:pPr marL="285750" indent="-285750" algn="just">
              <a:lnSpc>
                <a:spcPct val="150000"/>
              </a:lnSpc>
              <a:buFont typeface="Wingdings" panose="05000000000000000000" pitchFamily="2" charset="2"/>
              <a:buChar char="q"/>
            </a:pPr>
            <a:r>
              <a:rPr lang="en-US" sz="2700" dirty="0">
                <a:solidFill>
                  <a:schemeClr val="bg1"/>
                </a:solidFill>
                <a:latin typeface="Poppins Light" panose="020B0604020202020204" charset="0"/>
                <a:cs typeface="Poppins Light" panose="020B0604020202020204" charset="0"/>
              </a:rPr>
              <a:t>Null Values </a:t>
            </a:r>
          </a:p>
          <a:p>
            <a:pPr marL="285750" indent="-285750" algn="just">
              <a:lnSpc>
                <a:spcPct val="150000"/>
              </a:lnSpc>
              <a:buFont typeface="Wingdings" panose="05000000000000000000" pitchFamily="2" charset="2"/>
              <a:buChar char="q"/>
            </a:pPr>
            <a:r>
              <a:rPr lang="en-US" sz="2700" dirty="0">
                <a:solidFill>
                  <a:schemeClr val="bg1"/>
                </a:solidFill>
                <a:latin typeface="Poppins Light" panose="020B0604020202020204" charset="0"/>
                <a:cs typeface="Poppins Light" panose="020B0604020202020204" charset="0"/>
              </a:rPr>
              <a:t>Skewness Handling</a:t>
            </a:r>
          </a:p>
          <a:p>
            <a:pPr marL="285750" indent="-285750" algn="just">
              <a:lnSpc>
                <a:spcPct val="150000"/>
              </a:lnSpc>
              <a:buFont typeface="Wingdings" panose="05000000000000000000" pitchFamily="2" charset="2"/>
              <a:buChar char="q"/>
            </a:pPr>
            <a:r>
              <a:rPr lang="en-US" sz="2700" dirty="0">
                <a:solidFill>
                  <a:schemeClr val="bg1"/>
                </a:solidFill>
                <a:latin typeface="Poppins Light" panose="020B0604020202020204" charset="0"/>
                <a:cs typeface="Poppins Light" panose="020B0604020202020204" charset="0"/>
              </a:rPr>
              <a:t>Duplication Check</a:t>
            </a:r>
          </a:p>
          <a:p>
            <a:pPr marL="285750" indent="-285750" algn="just">
              <a:lnSpc>
                <a:spcPct val="150000"/>
              </a:lnSpc>
              <a:buFont typeface="Wingdings" panose="05000000000000000000" pitchFamily="2" charset="2"/>
              <a:buChar char="q"/>
            </a:pPr>
            <a:r>
              <a:rPr lang="en-US" sz="2700" dirty="0">
                <a:solidFill>
                  <a:schemeClr val="bg1"/>
                </a:solidFill>
                <a:latin typeface="Poppins Light" panose="020B0604020202020204" charset="0"/>
                <a:cs typeface="Poppins Light" panose="020B0604020202020204" charset="0"/>
              </a:rPr>
              <a:t>Visualizing </a:t>
            </a:r>
            <a:r>
              <a:rPr lang="en-US" sz="2700" dirty="0" smtClean="0">
                <a:solidFill>
                  <a:schemeClr val="bg1"/>
                </a:solidFill>
                <a:latin typeface="Poppins Light" panose="020B0604020202020204" charset="0"/>
                <a:cs typeface="Poppins Light" panose="020B0604020202020204" charset="0"/>
              </a:rPr>
              <a:t>Features</a:t>
            </a:r>
            <a:endParaRPr lang="en-US" sz="2700" dirty="0">
              <a:solidFill>
                <a:schemeClr val="bg1"/>
              </a:solidFill>
              <a:latin typeface="Poppins Light" panose="020B0604020202020204" charset="0"/>
              <a:cs typeface="Poppins Light" panose="020B060402020202020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53000" y="3215640"/>
            <a:ext cx="4572000" cy="7048500"/>
          </a:xfrm>
          <a:prstGeom prst="rect">
            <a:avLst/>
          </a:prstGeom>
        </p:spPr>
      </p:pic>
      <p:pic>
        <p:nvPicPr>
          <p:cNvPr id="3" name="Picture 2"/>
          <p:cNvPicPr>
            <a:picLocks noChangeAspect="1"/>
          </p:cNvPicPr>
          <p:nvPr/>
        </p:nvPicPr>
        <p:blipFill>
          <a:blip r:embed="rId3"/>
          <a:stretch>
            <a:fillRect/>
          </a:stretch>
        </p:blipFill>
        <p:spPr>
          <a:xfrm>
            <a:off x="9829800" y="3215640"/>
            <a:ext cx="4648200" cy="6918960"/>
          </a:xfrm>
          <a:prstGeom prst="rect">
            <a:avLst/>
          </a:prstGeom>
        </p:spPr>
      </p:pic>
      <p:sp>
        <p:nvSpPr>
          <p:cNvPr id="4" name="Rectangle 3"/>
          <p:cNvSpPr/>
          <p:nvPr/>
        </p:nvSpPr>
        <p:spPr>
          <a:xfrm>
            <a:off x="4953000" y="2247900"/>
            <a:ext cx="3457998" cy="630942"/>
          </a:xfrm>
          <a:prstGeom prst="rect">
            <a:avLst/>
          </a:prstGeom>
        </p:spPr>
        <p:txBody>
          <a:bodyPr wrap="none">
            <a:spAutoFit/>
          </a:bodyPr>
          <a:lstStyle/>
          <a:p>
            <a:r>
              <a:rPr lang="en-US" sz="3500" b="1" dirty="0" smtClean="0">
                <a:solidFill>
                  <a:schemeClr val="bg1"/>
                </a:solidFill>
                <a:latin typeface="Poppins" panose="020B0604020202020204" charset="0"/>
                <a:cs typeface="Poppins" panose="020B0604020202020204" charset="0"/>
              </a:rPr>
              <a:t>Info of Dataset</a:t>
            </a:r>
            <a:endParaRPr lang="en-US" sz="3500" dirty="0"/>
          </a:p>
        </p:txBody>
      </p:sp>
      <p:sp>
        <p:nvSpPr>
          <p:cNvPr id="5" name="Rectangle 4"/>
          <p:cNvSpPr/>
          <p:nvPr/>
        </p:nvSpPr>
        <p:spPr>
          <a:xfrm>
            <a:off x="10293841" y="2247900"/>
            <a:ext cx="4184159" cy="630942"/>
          </a:xfrm>
          <a:prstGeom prst="rect">
            <a:avLst/>
          </a:prstGeom>
        </p:spPr>
        <p:txBody>
          <a:bodyPr wrap="none">
            <a:spAutoFit/>
          </a:bodyPr>
          <a:lstStyle/>
          <a:p>
            <a:r>
              <a:rPr lang="en-US" sz="3500" b="1" dirty="0" smtClean="0">
                <a:solidFill>
                  <a:schemeClr val="bg1"/>
                </a:solidFill>
                <a:latin typeface="Poppins" panose="020B0604020202020204" charset="0"/>
                <a:cs typeface="Poppins" panose="020B0604020202020204" charset="0"/>
              </a:rPr>
              <a:t>Null Values Check</a:t>
            </a:r>
            <a:endParaRPr lang="en-US" sz="3500" dirty="0"/>
          </a:p>
        </p:txBody>
      </p:sp>
      <p:sp>
        <p:nvSpPr>
          <p:cNvPr id="6" name="Rectangle 5"/>
          <p:cNvSpPr/>
          <p:nvPr/>
        </p:nvSpPr>
        <p:spPr>
          <a:xfrm>
            <a:off x="457200" y="419100"/>
            <a:ext cx="9163086" cy="877163"/>
          </a:xfrm>
          <a:prstGeom prst="rect">
            <a:avLst/>
          </a:prstGeom>
        </p:spPr>
        <p:txBody>
          <a:bodyPr wrap="none">
            <a:spAutoFit/>
          </a:bodyPr>
          <a:lstStyle/>
          <a:p>
            <a:r>
              <a:rPr lang="en-US" sz="5100" b="1" dirty="0" smtClean="0">
                <a:solidFill>
                  <a:schemeClr val="bg1"/>
                </a:solidFill>
                <a:latin typeface="Poppins" panose="020B0604020202020204" charset="0"/>
                <a:cs typeface="Poppins" panose="020B0604020202020204" charset="0"/>
              </a:rPr>
              <a:t>Information &amp; Null Handling</a:t>
            </a:r>
            <a:endParaRPr lang="en-US" sz="5100" dirty="0"/>
          </a:p>
        </p:txBody>
      </p:sp>
      <p:sp>
        <p:nvSpPr>
          <p:cNvPr id="7" name="Rectangle 6"/>
          <p:cNvSpPr/>
          <p:nvPr/>
        </p:nvSpPr>
        <p:spPr>
          <a:xfrm>
            <a:off x="457200" y="4152900"/>
            <a:ext cx="3124200" cy="1631216"/>
          </a:xfrm>
          <a:prstGeom prst="rect">
            <a:avLst/>
          </a:prstGeom>
        </p:spPr>
        <p:txBody>
          <a:bodyPr wrap="square">
            <a:spAutoFit/>
          </a:bodyPr>
          <a:lstStyle/>
          <a:p>
            <a:pPr algn="just"/>
            <a:r>
              <a:rPr lang="en-US" sz="2500" dirty="0" smtClean="0">
                <a:solidFill>
                  <a:schemeClr val="bg1"/>
                </a:solidFill>
                <a:latin typeface="Poppins Light" panose="020B0604020202020204" charset="0"/>
                <a:cs typeface="Poppins Light" panose="020B0604020202020204" charset="0"/>
              </a:rPr>
              <a:t>Information regarding dataset, its column names and data type</a:t>
            </a:r>
            <a:endParaRPr lang="en-US" sz="2500" dirty="0">
              <a:solidFill>
                <a:schemeClr val="bg1"/>
              </a:solidFill>
              <a:latin typeface="Poppins Light" panose="020B0604020202020204" charset="0"/>
              <a:cs typeface="Poppins Light" panose="020B0604020202020204" charset="0"/>
            </a:endParaRPr>
          </a:p>
        </p:txBody>
      </p:sp>
      <p:sp>
        <p:nvSpPr>
          <p:cNvPr id="8" name="Rectangle 7"/>
          <p:cNvSpPr/>
          <p:nvPr/>
        </p:nvSpPr>
        <p:spPr>
          <a:xfrm>
            <a:off x="14782800" y="3924300"/>
            <a:ext cx="3428999" cy="1246495"/>
          </a:xfrm>
          <a:prstGeom prst="rect">
            <a:avLst/>
          </a:prstGeom>
        </p:spPr>
        <p:txBody>
          <a:bodyPr wrap="square">
            <a:spAutoFit/>
          </a:bodyPr>
          <a:lstStyle/>
          <a:p>
            <a:pPr algn="just"/>
            <a:r>
              <a:rPr lang="en-US" sz="2500" dirty="0" smtClean="0">
                <a:solidFill>
                  <a:schemeClr val="bg1"/>
                </a:solidFill>
                <a:latin typeface="Poppins Light" panose="020B0604020202020204" charset="0"/>
                <a:cs typeface="Poppins Light" panose="020B0604020202020204" charset="0"/>
              </a:rPr>
              <a:t>Null Values Count IN Each Feature With Percentage</a:t>
            </a:r>
            <a:endParaRPr lang="en-US" sz="2500" dirty="0">
              <a:solidFill>
                <a:schemeClr val="bg1"/>
              </a:solidFill>
              <a:latin typeface="Poppins Light" panose="020B0604020202020204" charset="0"/>
              <a:cs typeface="Poppins Light" panose="020B0604020202020204" charset="0"/>
            </a:endParaRPr>
          </a:p>
        </p:txBody>
      </p:sp>
    </p:spTree>
    <p:extLst>
      <p:ext uri="{BB962C8B-B14F-4D97-AF65-F5344CB8AC3E}">
        <p14:creationId xmlns:p14="http://schemas.microsoft.com/office/powerpoint/2010/main" val="18328510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95400"/>
            <a:ext cx="18288000" cy="8953500"/>
          </a:xfrm>
          <a:prstGeom prst="rect">
            <a:avLst/>
          </a:prstGeom>
        </p:spPr>
      </p:pic>
      <p:sp>
        <p:nvSpPr>
          <p:cNvPr id="3" name="Rectangle 2"/>
          <p:cNvSpPr/>
          <p:nvPr/>
        </p:nvSpPr>
        <p:spPr>
          <a:xfrm>
            <a:off x="5486400" y="190500"/>
            <a:ext cx="6776214" cy="892552"/>
          </a:xfrm>
          <a:prstGeom prst="rect">
            <a:avLst/>
          </a:prstGeom>
        </p:spPr>
        <p:txBody>
          <a:bodyPr wrap="none">
            <a:spAutoFit/>
          </a:bodyPr>
          <a:lstStyle/>
          <a:p>
            <a:r>
              <a:rPr lang="en-US" sz="5200" b="1" dirty="0" smtClean="0">
                <a:solidFill>
                  <a:schemeClr val="bg1"/>
                </a:solidFill>
                <a:latin typeface="Poppins" panose="020B0604020202020204" charset="0"/>
                <a:cs typeface="Poppins" panose="020B0604020202020204" charset="0"/>
              </a:rPr>
              <a:t>Visualizing Features</a:t>
            </a:r>
            <a:endParaRPr lang="en-US" sz="5200" b="1" dirty="0"/>
          </a:p>
        </p:txBody>
      </p:sp>
    </p:spTree>
    <p:extLst>
      <p:ext uri="{BB962C8B-B14F-4D97-AF65-F5344CB8AC3E}">
        <p14:creationId xmlns:p14="http://schemas.microsoft.com/office/powerpoint/2010/main" val="10798699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 y="0"/>
            <a:ext cx="18425160" cy="10264140"/>
          </a:xfrm>
          <a:prstGeom prst="rect">
            <a:avLst/>
          </a:prstGeom>
        </p:spPr>
      </p:pic>
    </p:spTree>
    <p:extLst>
      <p:ext uri="{BB962C8B-B14F-4D97-AF65-F5344CB8AC3E}">
        <p14:creationId xmlns:p14="http://schemas.microsoft.com/office/powerpoint/2010/main" val="9276507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419600" y="1615440"/>
            <a:ext cx="4541520" cy="8648700"/>
          </a:xfrm>
          <a:prstGeom prst="rect">
            <a:avLst/>
          </a:prstGeom>
        </p:spPr>
      </p:pic>
      <p:pic>
        <p:nvPicPr>
          <p:cNvPr id="4" name="Picture 3"/>
          <p:cNvPicPr>
            <a:picLocks noChangeAspect="1"/>
          </p:cNvPicPr>
          <p:nvPr/>
        </p:nvPicPr>
        <p:blipFill>
          <a:blip r:embed="rId3"/>
          <a:stretch>
            <a:fillRect/>
          </a:stretch>
        </p:blipFill>
        <p:spPr>
          <a:xfrm>
            <a:off x="8961120" y="1615440"/>
            <a:ext cx="4648200" cy="8648700"/>
          </a:xfrm>
          <a:prstGeom prst="rect">
            <a:avLst/>
          </a:prstGeom>
        </p:spPr>
      </p:pic>
      <p:sp>
        <p:nvSpPr>
          <p:cNvPr id="3" name="Rectangle 2"/>
          <p:cNvSpPr/>
          <p:nvPr/>
        </p:nvSpPr>
        <p:spPr>
          <a:xfrm>
            <a:off x="5638800" y="266700"/>
            <a:ext cx="6478055" cy="877163"/>
          </a:xfrm>
          <a:prstGeom prst="rect">
            <a:avLst/>
          </a:prstGeom>
        </p:spPr>
        <p:txBody>
          <a:bodyPr wrap="none">
            <a:spAutoFit/>
          </a:bodyPr>
          <a:lstStyle/>
          <a:p>
            <a:r>
              <a:rPr lang="en-US" sz="5100" b="1" dirty="0" smtClean="0">
                <a:solidFill>
                  <a:schemeClr val="bg1"/>
                </a:solidFill>
                <a:latin typeface="Poppins" panose="020B0604020202020204" charset="0"/>
                <a:cs typeface="Poppins" panose="020B0604020202020204" charset="0"/>
              </a:rPr>
              <a:t>Skewness Handling</a:t>
            </a:r>
            <a:endParaRPr lang="en-US" sz="5100" b="1" dirty="0"/>
          </a:p>
        </p:txBody>
      </p:sp>
      <p:sp>
        <p:nvSpPr>
          <p:cNvPr id="5" name="Rectangle 4"/>
          <p:cNvSpPr/>
          <p:nvPr/>
        </p:nvSpPr>
        <p:spPr>
          <a:xfrm>
            <a:off x="110887" y="1582222"/>
            <a:ext cx="4297680" cy="8309967"/>
          </a:xfrm>
          <a:prstGeom prst="rect">
            <a:avLst/>
          </a:prstGeom>
        </p:spPr>
        <p:txBody>
          <a:bodyPr wrap="square">
            <a:spAutoFit/>
          </a:bodyPr>
          <a:lstStyle/>
          <a:p>
            <a:r>
              <a:rPr lang="en-US" sz="3500" dirty="0" smtClean="0">
                <a:solidFill>
                  <a:schemeClr val="bg1"/>
                </a:solidFill>
                <a:latin typeface="Poppins Light" panose="020B0604020202020204" charset="0"/>
                <a:cs typeface="Poppins Light" panose="020B0604020202020204" charset="0"/>
              </a:rPr>
              <a:t>🧮 </a:t>
            </a:r>
            <a:r>
              <a:rPr lang="en-US" sz="3500" b="1" dirty="0" smtClean="0">
                <a:solidFill>
                  <a:schemeClr val="bg1"/>
                </a:solidFill>
                <a:latin typeface="Poppins Light" panose="020B0604020202020204" charset="0"/>
                <a:cs typeface="Poppins Light" panose="020B0604020202020204" charset="0"/>
              </a:rPr>
              <a:t>Skewed Elements in Dataset</a:t>
            </a:r>
          </a:p>
          <a:p>
            <a:endParaRPr lang="en-US" sz="3500" dirty="0" smtClean="0">
              <a:solidFill>
                <a:schemeClr val="bg1"/>
              </a:solidFill>
              <a:latin typeface="Poppins Light" panose="020B0604020202020204" charset="0"/>
              <a:cs typeface="Poppins Light" panose="020B0604020202020204" charset="0"/>
            </a:endParaRPr>
          </a:p>
          <a:p>
            <a:r>
              <a:rPr lang="en-US" sz="2100" dirty="0" smtClean="0">
                <a:solidFill>
                  <a:schemeClr val="bg1"/>
                </a:solidFill>
                <a:latin typeface="Poppins Light" panose="020B0604020202020204" charset="0"/>
                <a:cs typeface="Poppins Light" panose="020B0604020202020204" charset="0"/>
              </a:rPr>
              <a:t>Several features in the dataset show </a:t>
            </a:r>
            <a:r>
              <a:rPr lang="en-US" sz="2100" b="1" dirty="0" smtClean="0">
                <a:solidFill>
                  <a:schemeClr val="bg1"/>
                </a:solidFill>
                <a:latin typeface="Poppins Light" panose="020B0604020202020204" charset="0"/>
                <a:cs typeface="Poppins Light" panose="020B0604020202020204" charset="0"/>
              </a:rPr>
              <a:t>skewness</a:t>
            </a:r>
            <a:r>
              <a:rPr lang="en-US" sz="2100" dirty="0" smtClean="0">
                <a:solidFill>
                  <a:schemeClr val="bg1"/>
                </a:solidFill>
                <a:latin typeface="Poppins Light" panose="020B0604020202020204" charset="0"/>
                <a:cs typeface="Poppins Light" panose="020B0604020202020204" charset="0"/>
              </a:rPr>
              <a:t>, either positive or negative:</a:t>
            </a:r>
          </a:p>
          <a:p>
            <a:endParaRPr lang="en-US" sz="2100" dirty="0" smtClean="0">
              <a:solidFill>
                <a:schemeClr val="bg1"/>
              </a:solidFill>
              <a:latin typeface="Poppins Light" panose="020B0604020202020204" charset="0"/>
              <a:cs typeface="Poppins Light" panose="020B0604020202020204" charset="0"/>
            </a:endParaRPr>
          </a:p>
          <a:p>
            <a:pPr marL="342900" indent="-342900">
              <a:buFont typeface="Wingdings" panose="05000000000000000000" pitchFamily="2" charset="2"/>
              <a:buChar char="v"/>
            </a:pPr>
            <a:r>
              <a:rPr lang="en-US" sz="2500" b="1" dirty="0" smtClean="0">
                <a:solidFill>
                  <a:schemeClr val="bg1"/>
                </a:solidFill>
                <a:latin typeface="Poppins Light" panose="020B0604020202020204" charset="0"/>
                <a:cs typeface="Poppins Light" panose="020B0604020202020204" charset="0"/>
              </a:rPr>
              <a:t>Negatively Skewed</a:t>
            </a:r>
            <a:r>
              <a:rPr lang="en-US" sz="2500" dirty="0" smtClean="0">
                <a:solidFill>
                  <a:schemeClr val="bg1"/>
                </a:solidFill>
                <a:latin typeface="Poppins Light" panose="020B0604020202020204" charset="0"/>
                <a:cs typeface="Poppins Light" panose="020B0604020202020204" charset="0"/>
              </a:rPr>
              <a:t>: </a:t>
            </a:r>
          </a:p>
          <a:p>
            <a:endParaRPr lang="en-US" sz="2500" dirty="0" smtClean="0">
              <a:solidFill>
                <a:schemeClr val="bg1"/>
              </a:solidFill>
              <a:latin typeface="Poppins Light" panose="020B0604020202020204" charset="0"/>
              <a:cs typeface="Poppins Light" panose="020B0604020202020204" charset="0"/>
            </a:endParaRPr>
          </a:p>
          <a:p>
            <a:r>
              <a:rPr lang="en-US" sz="2100" dirty="0" smtClean="0">
                <a:solidFill>
                  <a:schemeClr val="bg1"/>
                </a:solidFill>
                <a:latin typeface="Poppins Light" panose="020B0604020202020204" charset="0"/>
                <a:cs typeface="Poppins Light" panose="020B0604020202020204" charset="0"/>
              </a:rPr>
              <a:t>Height, Forearm, Density.</a:t>
            </a:r>
          </a:p>
          <a:p>
            <a:endParaRPr lang="en-US" sz="2100" dirty="0" smtClean="0">
              <a:solidFill>
                <a:schemeClr val="bg1"/>
              </a:solidFill>
              <a:latin typeface="Poppins Light" panose="020B0604020202020204" charset="0"/>
              <a:cs typeface="Poppins Light" panose="020B0604020202020204" charset="0"/>
            </a:endParaRPr>
          </a:p>
          <a:p>
            <a:pPr marL="342900" indent="-342900">
              <a:buFont typeface="Wingdings" panose="05000000000000000000" pitchFamily="2" charset="2"/>
              <a:buChar char="v"/>
            </a:pPr>
            <a:r>
              <a:rPr lang="en-US" sz="2500" b="1" dirty="0" smtClean="0">
                <a:solidFill>
                  <a:schemeClr val="bg1"/>
                </a:solidFill>
                <a:latin typeface="Poppins Light" panose="020B0604020202020204" charset="0"/>
                <a:cs typeface="Poppins Light" panose="020B0604020202020204" charset="0"/>
              </a:rPr>
              <a:t>Positively Skewed</a:t>
            </a:r>
            <a:r>
              <a:rPr lang="en-US" sz="2500" dirty="0" smtClean="0">
                <a:solidFill>
                  <a:schemeClr val="bg1"/>
                </a:solidFill>
                <a:latin typeface="Poppins Light" panose="020B0604020202020204" charset="0"/>
                <a:cs typeface="Poppins Light" panose="020B0604020202020204" charset="0"/>
              </a:rPr>
              <a:t>: </a:t>
            </a:r>
          </a:p>
          <a:p>
            <a:endParaRPr lang="en-US" sz="2500" dirty="0" smtClean="0">
              <a:solidFill>
                <a:schemeClr val="bg1"/>
              </a:solidFill>
              <a:latin typeface="Poppins Light" panose="020B0604020202020204" charset="0"/>
              <a:cs typeface="Poppins Light" panose="020B0604020202020204" charset="0"/>
            </a:endParaRPr>
          </a:p>
          <a:p>
            <a:r>
              <a:rPr lang="en-US" sz="2100" dirty="0" smtClean="0">
                <a:solidFill>
                  <a:schemeClr val="bg1"/>
                </a:solidFill>
                <a:latin typeface="Poppins Light" panose="020B0604020202020204" charset="0"/>
                <a:cs typeface="Poppins Light" panose="020B0604020202020204" charset="0"/>
              </a:rPr>
              <a:t>Body Fat, Wrist, Age, Biceps, Knee, Neck, Chest, Thigh, Abdomen, Weight, Hip, Ankle.</a:t>
            </a:r>
          </a:p>
          <a:p>
            <a:endParaRPr lang="en-US" sz="2100" dirty="0" smtClean="0">
              <a:solidFill>
                <a:schemeClr val="bg1"/>
              </a:solidFill>
              <a:latin typeface="Poppins Light" panose="020B0604020202020204" charset="0"/>
              <a:cs typeface="Poppins Light" panose="020B0604020202020204" charset="0"/>
            </a:endParaRPr>
          </a:p>
          <a:p>
            <a:r>
              <a:rPr lang="en-US" sz="2100" dirty="0" smtClean="0">
                <a:solidFill>
                  <a:schemeClr val="bg1"/>
                </a:solidFill>
                <a:latin typeface="Poppins Light" panose="020B0604020202020204" charset="0"/>
                <a:cs typeface="Poppins Light" panose="020B0604020202020204" charset="0"/>
              </a:rPr>
              <a:t>Understanding these skewed elements helps in determining necessary transformations to improve model accuracy.</a:t>
            </a:r>
            <a:endParaRPr lang="en-US" sz="2100" dirty="0">
              <a:solidFill>
                <a:schemeClr val="bg1"/>
              </a:solidFill>
              <a:latin typeface="Poppins Light" panose="020B0604020202020204" charset="0"/>
              <a:cs typeface="Poppins Light" panose="020B0604020202020204" charset="0"/>
            </a:endParaRPr>
          </a:p>
        </p:txBody>
      </p:sp>
      <p:sp>
        <p:nvSpPr>
          <p:cNvPr id="8" name="Rectangle 7"/>
          <p:cNvSpPr/>
          <p:nvPr/>
        </p:nvSpPr>
        <p:spPr>
          <a:xfrm>
            <a:off x="13716000" y="1582222"/>
            <a:ext cx="4648200" cy="8617744"/>
          </a:xfrm>
          <a:prstGeom prst="rect">
            <a:avLst/>
          </a:prstGeom>
        </p:spPr>
        <p:txBody>
          <a:bodyPr wrap="square">
            <a:spAutoFit/>
          </a:bodyPr>
          <a:lstStyle/>
          <a:p>
            <a:r>
              <a:rPr lang="en-US" sz="3500" b="1" dirty="0">
                <a:solidFill>
                  <a:schemeClr val="bg1"/>
                </a:solidFill>
                <a:latin typeface="Poppins Light" panose="020B0604020202020204" charset="0"/>
                <a:cs typeface="Poppins Light" panose="020B0604020202020204" charset="0"/>
              </a:rPr>
              <a:t>Skewness Handling Techniques </a:t>
            </a:r>
            <a:r>
              <a:rPr lang="en-US" sz="3500" b="1" dirty="0" smtClean="0">
                <a:solidFill>
                  <a:schemeClr val="bg1"/>
                </a:solidFill>
                <a:latin typeface="Poppins Light" panose="020B0604020202020204" charset="0"/>
                <a:cs typeface="Poppins Light" panose="020B0604020202020204" charset="0"/>
              </a:rPr>
              <a:t>🧮</a:t>
            </a:r>
          </a:p>
          <a:p>
            <a:endParaRPr lang="en-US" sz="3500" b="1" dirty="0">
              <a:solidFill>
                <a:schemeClr val="bg1"/>
              </a:solidFill>
              <a:latin typeface="Poppins Light" panose="020B0604020202020204" charset="0"/>
              <a:cs typeface="Poppins Light" panose="020B0604020202020204" charset="0"/>
            </a:endParaRPr>
          </a:p>
          <a:p>
            <a:r>
              <a:rPr lang="en-US" sz="2100" dirty="0">
                <a:solidFill>
                  <a:schemeClr val="bg1"/>
                </a:solidFill>
                <a:latin typeface="Poppins Light" panose="020B0604020202020204" charset="0"/>
                <a:cs typeface="Poppins Light" panose="020B0604020202020204" charset="0"/>
              </a:rPr>
              <a:t>To handle skewness in the dataset</a:t>
            </a:r>
            <a:r>
              <a:rPr lang="en-US" sz="2100" dirty="0" smtClean="0">
                <a:solidFill>
                  <a:schemeClr val="bg1"/>
                </a:solidFill>
                <a:latin typeface="Poppins Light" panose="020B0604020202020204" charset="0"/>
                <a:cs typeface="Poppins Light" panose="020B0604020202020204" charset="0"/>
              </a:rPr>
              <a:t>:</a:t>
            </a:r>
          </a:p>
          <a:p>
            <a:endParaRPr lang="en-US" sz="2100" dirty="0">
              <a:solidFill>
                <a:schemeClr val="bg1"/>
              </a:solidFill>
              <a:latin typeface="Poppins Light" panose="020B0604020202020204" charset="0"/>
              <a:cs typeface="Poppins Light" panose="020B0604020202020204" charset="0"/>
            </a:endParaRPr>
          </a:p>
          <a:p>
            <a:pPr marL="342900" indent="-342900">
              <a:buFont typeface="Wingdings" panose="05000000000000000000" pitchFamily="2" charset="2"/>
              <a:buChar char="v"/>
            </a:pPr>
            <a:r>
              <a:rPr lang="en-US" sz="2500" b="1" dirty="0" smtClean="0">
                <a:solidFill>
                  <a:schemeClr val="bg1"/>
                </a:solidFill>
                <a:latin typeface="Poppins Light" panose="020B0604020202020204" charset="0"/>
                <a:cs typeface="Poppins Light" panose="020B0604020202020204" charset="0"/>
              </a:rPr>
              <a:t> Box-Cox Transformation</a:t>
            </a:r>
          </a:p>
          <a:p>
            <a:endParaRPr lang="en-US" sz="2100" dirty="0">
              <a:solidFill>
                <a:schemeClr val="bg1"/>
              </a:solidFill>
              <a:latin typeface="Poppins Light" panose="020B0604020202020204" charset="0"/>
              <a:cs typeface="Poppins Light" panose="020B0604020202020204" charset="0"/>
            </a:endParaRPr>
          </a:p>
          <a:p>
            <a:r>
              <a:rPr lang="en-US" sz="2100" dirty="0" smtClean="0">
                <a:solidFill>
                  <a:schemeClr val="bg1"/>
                </a:solidFill>
                <a:latin typeface="Poppins Light" panose="020B0604020202020204" charset="0"/>
                <a:cs typeface="Poppins Light" panose="020B0604020202020204" charset="0"/>
              </a:rPr>
              <a:t>Applied </a:t>
            </a:r>
            <a:r>
              <a:rPr lang="en-US" sz="2100" dirty="0">
                <a:solidFill>
                  <a:schemeClr val="bg1"/>
                </a:solidFill>
                <a:latin typeface="Poppins Light" panose="020B0604020202020204" charset="0"/>
                <a:cs typeface="Poppins Light" panose="020B0604020202020204" charset="0"/>
              </a:rPr>
              <a:t>to columns with all positive values to make their distribution more normal</a:t>
            </a:r>
            <a:r>
              <a:rPr lang="en-US" sz="2100" dirty="0" smtClean="0">
                <a:solidFill>
                  <a:schemeClr val="bg1"/>
                </a:solidFill>
                <a:latin typeface="Poppins Light" panose="020B0604020202020204" charset="0"/>
                <a:cs typeface="Poppins Light" panose="020B0604020202020204" charset="0"/>
              </a:rPr>
              <a:t>.</a:t>
            </a:r>
          </a:p>
          <a:p>
            <a:endParaRPr lang="en-US" sz="2100" dirty="0">
              <a:solidFill>
                <a:schemeClr val="bg1"/>
              </a:solidFill>
              <a:latin typeface="Poppins Light" panose="020B0604020202020204" charset="0"/>
              <a:cs typeface="Poppins Light" panose="020B0604020202020204" charset="0"/>
            </a:endParaRPr>
          </a:p>
          <a:p>
            <a:pPr marL="342900" indent="-342900">
              <a:buFont typeface="Wingdings" panose="05000000000000000000" pitchFamily="2" charset="2"/>
              <a:buChar char="v"/>
            </a:pPr>
            <a:r>
              <a:rPr lang="en-US" sz="2100" b="1" dirty="0" smtClean="0">
                <a:solidFill>
                  <a:schemeClr val="bg1"/>
                </a:solidFill>
                <a:latin typeface="Poppins Light" panose="020B0604020202020204" charset="0"/>
                <a:cs typeface="Poppins Light" panose="020B0604020202020204" charset="0"/>
              </a:rPr>
              <a:t>2. </a:t>
            </a:r>
            <a:r>
              <a:rPr lang="en-US" sz="2500" b="1" dirty="0" smtClean="0">
                <a:solidFill>
                  <a:schemeClr val="bg1"/>
                </a:solidFill>
                <a:latin typeface="Poppins Light" panose="020B0604020202020204" charset="0"/>
                <a:cs typeface="Poppins Light" panose="020B0604020202020204" charset="0"/>
              </a:rPr>
              <a:t>Log </a:t>
            </a:r>
            <a:r>
              <a:rPr lang="en-US" sz="2500" b="1" dirty="0">
                <a:solidFill>
                  <a:schemeClr val="bg1"/>
                </a:solidFill>
                <a:latin typeface="Poppins Light" panose="020B0604020202020204" charset="0"/>
                <a:cs typeface="Poppins Light" panose="020B0604020202020204" charset="0"/>
              </a:rPr>
              <a:t>Transformation</a:t>
            </a:r>
            <a:r>
              <a:rPr lang="en-US" sz="2500" dirty="0">
                <a:solidFill>
                  <a:schemeClr val="bg1"/>
                </a:solidFill>
                <a:latin typeface="Poppins Light" panose="020B0604020202020204" charset="0"/>
                <a:cs typeface="Poppins Light" panose="020B0604020202020204" charset="0"/>
              </a:rPr>
              <a:t>: </a:t>
            </a:r>
            <a:endParaRPr lang="en-US" sz="2500" dirty="0" smtClean="0">
              <a:solidFill>
                <a:schemeClr val="bg1"/>
              </a:solidFill>
              <a:latin typeface="Poppins Light" panose="020B0604020202020204" charset="0"/>
              <a:cs typeface="Poppins Light" panose="020B0604020202020204" charset="0"/>
            </a:endParaRPr>
          </a:p>
          <a:p>
            <a:endParaRPr lang="en-US" sz="2100" dirty="0">
              <a:solidFill>
                <a:schemeClr val="bg1"/>
              </a:solidFill>
              <a:latin typeface="Poppins Light" panose="020B0604020202020204" charset="0"/>
              <a:cs typeface="Poppins Light" panose="020B0604020202020204" charset="0"/>
            </a:endParaRPr>
          </a:p>
          <a:p>
            <a:r>
              <a:rPr lang="en-US" sz="2100" dirty="0" smtClean="0">
                <a:solidFill>
                  <a:schemeClr val="bg1"/>
                </a:solidFill>
                <a:latin typeface="Poppins Light" panose="020B0604020202020204" charset="0"/>
                <a:cs typeface="Poppins Light" panose="020B0604020202020204" charset="0"/>
              </a:rPr>
              <a:t>Applied </a:t>
            </a:r>
            <a:r>
              <a:rPr lang="en-US" sz="2100" dirty="0">
                <a:solidFill>
                  <a:schemeClr val="bg1"/>
                </a:solidFill>
                <a:latin typeface="Poppins Light" panose="020B0604020202020204" charset="0"/>
                <a:cs typeface="Poppins Light" panose="020B0604020202020204" charset="0"/>
              </a:rPr>
              <a:t>to columns with zero or negative values, adjusting them for normality by shifting and scaling</a:t>
            </a:r>
            <a:r>
              <a:rPr lang="en-US" sz="2100" dirty="0" smtClean="0">
                <a:solidFill>
                  <a:schemeClr val="bg1"/>
                </a:solidFill>
                <a:latin typeface="Poppins Light" panose="020B0604020202020204" charset="0"/>
                <a:cs typeface="Poppins Light" panose="020B0604020202020204" charset="0"/>
              </a:rPr>
              <a:t>.</a:t>
            </a:r>
          </a:p>
          <a:p>
            <a:endParaRPr lang="en-US" sz="2100" dirty="0">
              <a:solidFill>
                <a:schemeClr val="bg1"/>
              </a:solidFill>
              <a:latin typeface="Poppins Light" panose="020B0604020202020204" charset="0"/>
              <a:cs typeface="Poppins Light" panose="020B0604020202020204" charset="0"/>
            </a:endParaRPr>
          </a:p>
          <a:p>
            <a:r>
              <a:rPr lang="en-US" sz="2100" dirty="0">
                <a:solidFill>
                  <a:schemeClr val="bg1"/>
                </a:solidFill>
                <a:latin typeface="Poppins Light" panose="020B0604020202020204" charset="0"/>
                <a:cs typeface="Poppins Light" panose="020B0604020202020204" charset="0"/>
              </a:rPr>
              <a:t>These techniques effectively reduced the skewness in most features, leading to more balanced data and improved model performance.</a:t>
            </a:r>
          </a:p>
        </p:txBody>
      </p:sp>
    </p:spTree>
    <p:extLst>
      <p:ext uri="{BB962C8B-B14F-4D97-AF65-F5344CB8AC3E}">
        <p14:creationId xmlns:p14="http://schemas.microsoft.com/office/powerpoint/2010/main" val="2439305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201</TotalTime>
  <Words>1390</Words>
  <Application>Microsoft Office PowerPoint</Application>
  <PresentationFormat>Custom</PresentationFormat>
  <Paragraphs>203</Paragraphs>
  <Slides>36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Computer Says No</vt:lpstr>
      <vt:lpstr>Poppins</vt:lpstr>
      <vt:lpstr>Poppins Medium</vt:lpstr>
      <vt:lpstr>Arial</vt:lpstr>
      <vt:lpstr>Courier New</vt:lpstr>
      <vt:lpstr>Poppins Light</vt:lpstr>
      <vt:lpstr>Calibri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Futuristic Illustrative Artificial Intelligence Project Presentation</dc:title>
  <dc:creator>HP</dc:creator>
  <cp:lastModifiedBy>HP</cp:lastModifiedBy>
  <cp:revision>24</cp:revision>
  <dcterms:created xsi:type="dcterms:W3CDTF">2006-08-16T00:00:00Z</dcterms:created>
  <dcterms:modified xsi:type="dcterms:W3CDTF">2024-09-06T11:40:55Z</dcterms:modified>
  <dc:identifier>DAGP9kNo3Nw</dc:identifier>
</cp:coreProperties>
</file>